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58" r:id="rId3"/>
    <p:sldId id="259" r:id="rId4"/>
    <p:sldId id="278" r:id="rId5"/>
    <p:sldId id="279" r:id="rId6"/>
    <p:sldId id="263" r:id="rId7"/>
    <p:sldId id="270" r:id="rId8"/>
    <p:sldId id="271" r:id="rId9"/>
    <p:sldId id="260" r:id="rId10"/>
    <p:sldId id="269" r:id="rId11"/>
    <p:sldId id="272" r:id="rId12"/>
    <p:sldId id="280" r:id="rId13"/>
    <p:sldId id="277" r:id="rId14"/>
    <p:sldId id="283" r:id="rId15"/>
    <p:sldId id="284" r:id="rId16"/>
    <p:sldId id="281" r:id="rId17"/>
    <p:sldId id="264" r:id="rId18"/>
    <p:sldId id="276" r:id="rId19"/>
    <p:sldId id="261" r:id="rId20"/>
    <p:sldId id="266" r:id="rId21"/>
    <p:sldId id="265" r:id="rId22"/>
    <p:sldId id="282" r:id="rId23"/>
    <p:sldId id="267" r:id="rId24"/>
    <p:sldId id="268" r:id="rId25"/>
    <p:sldId id="285" r:id="rId2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79751" autoAdjust="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37AE23C7-6015-41C8-95DC-BCF43096F3AA}" type="datetimeFigureOut">
              <a:rPr lang="en-US" smtClean="0"/>
              <a:t>3/23/2016</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E4C61DEE-ED89-4105-992F-9098DD9DA47E}" type="slidenum">
              <a:rPr lang="en-US" smtClean="0"/>
              <a:t>‹#›</a:t>
            </a:fld>
            <a:endParaRPr lang="en-US"/>
          </a:p>
        </p:txBody>
      </p:sp>
    </p:spTree>
    <p:extLst>
      <p:ext uri="{BB962C8B-B14F-4D97-AF65-F5344CB8AC3E}">
        <p14:creationId xmlns:p14="http://schemas.microsoft.com/office/powerpoint/2010/main" val="424127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CABF10D-04D2-42A0-81F5-3225D2AA64D7}" type="datetimeFigureOut">
              <a:rPr lang="en-US" smtClean="0"/>
              <a:t>3/23/2016</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6E916DA-2DD5-4BE9-9515-CA711DA7E1C0}" type="slidenum">
              <a:rPr lang="en-US" smtClean="0"/>
              <a:t>‹#›</a:t>
            </a:fld>
            <a:endParaRPr lang="en-US"/>
          </a:p>
        </p:txBody>
      </p:sp>
    </p:spTree>
    <p:extLst>
      <p:ext uri="{BB962C8B-B14F-4D97-AF65-F5344CB8AC3E}">
        <p14:creationId xmlns:p14="http://schemas.microsoft.com/office/powerpoint/2010/main" val="411376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2</a:t>
            </a:fld>
            <a:endParaRPr lang="en-US"/>
          </a:p>
        </p:txBody>
      </p:sp>
    </p:spTree>
    <p:extLst>
      <p:ext uri="{BB962C8B-B14F-4D97-AF65-F5344CB8AC3E}">
        <p14:creationId xmlns:p14="http://schemas.microsoft.com/office/powerpoint/2010/main" val="124526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F55639E-D035-4CBA-BB80-8866424D7045}" type="slidenum">
              <a:rPr lang="en-US" smtClean="0"/>
              <a:t>16</a:t>
            </a:fld>
            <a:endParaRPr lang="en-US"/>
          </a:p>
        </p:txBody>
      </p:sp>
    </p:spTree>
    <p:extLst>
      <p:ext uri="{BB962C8B-B14F-4D97-AF65-F5344CB8AC3E}">
        <p14:creationId xmlns:p14="http://schemas.microsoft.com/office/powerpoint/2010/main" val="3020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escalation? Escalation is a term that generally refers to an increase in agitated behaviors/verbalizations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 precipitating events: being called on in class, peers snickering at an</a:t>
            </a:r>
            <a:r>
              <a:rPr lang="en-US" baseline="0" dirty="0" smtClean="0"/>
              <a:t> incorrect response, losing a privilege, losing a game, difficulty completing a challenging task</a:t>
            </a:r>
            <a:endParaRPr lang="en-US" dirty="0" smtClean="0"/>
          </a:p>
        </p:txBody>
      </p:sp>
      <p:sp>
        <p:nvSpPr>
          <p:cNvPr id="4" name="Slide Number Placeholder 3"/>
          <p:cNvSpPr>
            <a:spLocks noGrp="1"/>
          </p:cNvSpPr>
          <p:nvPr>
            <p:ph type="sldNum" sz="quarter" idx="10"/>
          </p:nvPr>
        </p:nvSpPr>
        <p:spPr/>
        <p:txBody>
          <a:bodyPr/>
          <a:lstStyle/>
          <a:p>
            <a:fld id="{9F55639E-D035-4CBA-BB80-8866424D7045}" type="slidenum">
              <a:rPr lang="en-US" smtClean="0"/>
              <a:t>17</a:t>
            </a:fld>
            <a:endParaRPr lang="en-US"/>
          </a:p>
        </p:txBody>
      </p:sp>
    </p:spTree>
    <p:extLst>
      <p:ext uri="{BB962C8B-B14F-4D97-AF65-F5344CB8AC3E}">
        <p14:creationId xmlns:p14="http://schemas.microsoft.com/office/powerpoint/2010/main" val="161467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brains are </a:t>
            </a:r>
            <a:r>
              <a:rPr lang="en-US" i="1" dirty="0" smtClean="0"/>
              <a:t>very</a:t>
            </a:r>
            <a:r>
              <a:rPr lang="en-US" dirty="0" smtClean="0"/>
              <a:t> good at triggering responses </a:t>
            </a:r>
            <a:r>
              <a:rPr lang="en-US" u="sng" dirty="0" smtClean="0"/>
              <a:t>before</a:t>
            </a:r>
            <a:r>
              <a:rPr lang="en-US" dirty="0" smtClean="0"/>
              <a:t> conscious thought can catch up.</a:t>
            </a:r>
          </a:p>
          <a:p>
            <a:endParaRPr lang="en-US" dirty="0" smtClean="0"/>
          </a:p>
          <a:p>
            <a:r>
              <a:rPr lang="en-US" dirty="0" smtClean="0"/>
              <a:t>We are all programmed to </a:t>
            </a:r>
            <a:r>
              <a:rPr lang="en-US" i="1" dirty="0" smtClean="0"/>
              <a:t>survive</a:t>
            </a:r>
            <a:r>
              <a:rPr lang="en-US" i="0" dirty="0" smtClean="0"/>
              <a:t> the situations around us.</a:t>
            </a:r>
            <a:r>
              <a:rPr lang="en-US" i="0" baseline="0" dirty="0" smtClean="0"/>
              <a:t> Our sympathetic and parasympathetic nervous systems prepare our bodies to react in whatever way will help us survive. It may not seem “logical” to an observer</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18</a:t>
            </a:fld>
            <a:endParaRPr lang="en-US"/>
          </a:p>
        </p:txBody>
      </p:sp>
    </p:spTree>
    <p:extLst>
      <p:ext uri="{BB962C8B-B14F-4D97-AF65-F5344CB8AC3E}">
        <p14:creationId xmlns:p14="http://schemas.microsoft.com/office/powerpoint/2010/main" val="2594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baseline="0" dirty="0" smtClean="0"/>
              <a:t>In some cases a youth may literally be unable to hear or see certain aspects of the environment because their bodies are focused on the protective response in progress.</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19</a:t>
            </a:fld>
            <a:endParaRPr lang="en-US"/>
          </a:p>
        </p:txBody>
      </p:sp>
    </p:spTree>
    <p:extLst>
      <p:ext uri="{BB962C8B-B14F-4D97-AF65-F5344CB8AC3E}">
        <p14:creationId xmlns:p14="http://schemas.microsoft.com/office/powerpoint/2010/main" val="178614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baseline="0" dirty="0" smtClean="0"/>
              <a:t>Smells are particularly potent triggers because the sense of smell has a direct connection to the limbic system (our emotion center). Think about a time you were somewhere and you smelled something that reminded you of a pleasant memory from your past.</a:t>
            </a:r>
          </a:p>
          <a:p>
            <a:endParaRPr lang="en-US" baseline="0" dirty="0" smtClean="0"/>
          </a:p>
          <a:p>
            <a:r>
              <a:rPr lang="en-US" baseline="0" dirty="0" smtClean="0"/>
              <a:t>Touch can be another trigger, especially if the trauma is abuse related. Even something as simple as a hug can be threatening.</a:t>
            </a:r>
          </a:p>
          <a:p>
            <a:endParaRPr lang="en-US" baseline="0" dirty="0" smtClean="0"/>
          </a:p>
          <a:p>
            <a:r>
              <a:rPr lang="en-US" baseline="0" dirty="0" smtClean="0"/>
              <a:t>Certain sounds can be triggers as well. DESCRIBE THE LITTLE ALBERT EXPERIMENT (WHITE RABBIT-SOUND CONNECTION)</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20</a:t>
            </a:fld>
            <a:endParaRPr lang="en-US"/>
          </a:p>
        </p:txBody>
      </p:sp>
    </p:spTree>
    <p:extLst>
      <p:ext uri="{BB962C8B-B14F-4D97-AF65-F5344CB8AC3E}">
        <p14:creationId xmlns:p14="http://schemas.microsoft.com/office/powerpoint/2010/main" val="411445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F55639E-D035-4CBA-BB80-8866424D7045}" type="slidenum">
              <a:rPr lang="en-US" smtClean="0"/>
              <a:t>21</a:t>
            </a:fld>
            <a:endParaRPr lang="en-US"/>
          </a:p>
        </p:txBody>
      </p:sp>
    </p:spTree>
    <p:extLst>
      <p:ext uri="{BB962C8B-B14F-4D97-AF65-F5344CB8AC3E}">
        <p14:creationId xmlns:p14="http://schemas.microsoft.com/office/powerpoint/2010/main" val="230126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dirty="0" smtClean="0"/>
              <a:t>Keeping</a:t>
            </a:r>
            <a:r>
              <a:rPr lang="en-US" baseline="0" dirty="0" smtClean="0"/>
              <a:t> a safe distance will help the youth free to move as needed</a:t>
            </a:r>
          </a:p>
          <a:p>
            <a:r>
              <a:rPr lang="en-US" baseline="0" dirty="0" smtClean="0"/>
              <a:t>Tone of voice should be calming, especially if the youth is yelling</a:t>
            </a:r>
          </a:p>
          <a:p>
            <a:r>
              <a:rPr lang="en-US" baseline="0" dirty="0" smtClean="0"/>
              <a:t>When giving options, make sure they are options that you’re OK with (e.g. “would you like to talk in the hallway or walk and talk outside?”)</a:t>
            </a:r>
          </a:p>
          <a:p>
            <a:r>
              <a:rPr lang="en-US" baseline="0" dirty="0" smtClean="0"/>
              <a:t>The present moment is what’s happening in that instant, if they’re yelling about something that just happened let them know you want to hear about it, but they have to calm down first</a:t>
            </a:r>
          </a:p>
          <a:p>
            <a:r>
              <a:rPr lang="en-US" baseline="0" dirty="0" smtClean="0"/>
              <a:t>Describing: “You look pretty &gt;insert feeling&lt;, is that right? How can I help you feel better?</a:t>
            </a:r>
          </a:p>
          <a:p>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22</a:t>
            </a:fld>
            <a:endParaRPr lang="en-US"/>
          </a:p>
        </p:txBody>
      </p:sp>
    </p:spTree>
    <p:extLst>
      <p:ext uri="{BB962C8B-B14F-4D97-AF65-F5344CB8AC3E}">
        <p14:creationId xmlns:p14="http://schemas.microsoft.com/office/powerpoint/2010/main" val="4158711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dirty="0" smtClean="0"/>
              <a:t>Calm</a:t>
            </a:r>
            <a:r>
              <a:rPr lang="en-US" baseline="0" dirty="0" smtClean="0"/>
              <a:t> voice: Clearly using a calm tone is an effective way to communicate. But with a traumatized youth calm voices may help them stay present in a safe situation. This is especially true if the trauma relates to yelling/arguing/humiliation</a:t>
            </a:r>
          </a:p>
          <a:p>
            <a:endParaRPr lang="en-US" dirty="0" smtClean="0"/>
          </a:p>
          <a:p>
            <a:r>
              <a:rPr lang="en-US" dirty="0" smtClean="0"/>
              <a:t>Visualization </a:t>
            </a:r>
            <a:r>
              <a:rPr lang="en-US" baseline="0" dirty="0" smtClean="0"/>
              <a:t>exercises can be good in a number of contexts, but for some youth closing their eyes can make them feel unsafe and increase the likelihood of intrusive thoughts/feelings. I like to offer the option to look at the floor or some other specific spot just in case it’s an issue.</a:t>
            </a:r>
          </a:p>
          <a:p>
            <a:endParaRPr lang="en-US" baseline="0" dirty="0" smtClean="0"/>
          </a:p>
          <a:p>
            <a:r>
              <a:rPr lang="en-US" baseline="0" dirty="0" smtClean="0"/>
              <a:t>As with visualization exercises, physical contact can activate a trauma response. Especially if contact is unexpected. Follow the youth’s lead (and professional standards) regarding physical contact.</a:t>
            </a:r>
          </a:p>
          <a:p>
            <a:endParaRPr lang="en-US" baseline="0" dirty="0" smtClean="0"/>
          </a:p>
          <a:p>
            <a:r>
              <a:rPr lang="en-US" baseline="0" dirty="0" smtClean="0"/>
              <a:t>Check in system: can be as simple as 1 or 2 questions or a feeling board that youth can report on. You may find that multiple youth are having a “bad” day which would be a signal to process an event or events that may have occurred in the community.</a:t>
            </a:r>
          </a:p>
          <a:p>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23</a:t>
            </a:fld>
            <a:endParaRPr lang="en-US"/>
          </a:p>
        </p:txBody>
      </p:sp>
    </p:spTree>
    <p:extLst>
      <p:ext uri="{BB962C8B-B14F-4D97-AF65-F5344CB8AC3E}">
        <p14:creationId xmlns:p14="http://schemas.microsoft.com/office/powerpoint/2010/main" val="60896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dirty="0" smtClean="0"/>
              <a:t>We’re used to hearing about “traditional” traumatic events</a:t>
            </a:r>
            <a:r>
              <a:rPr lang="en-US" baseline="0" dirty="0" smtClean="0"/>
              <a:t> such as abuse, shootings, etc. But other events, such as medical procedures, television shows, and bullying can also be traumatic.</a:t>
            </a:r>
          </a:p>
          <a:p>
            <a:r>
              <a:rPr lang="en-US" baseline="0" dirty="0" smtClean="0"/>
              <a:t>Two people can have the same experience and not have the same EXPERIENCE of that event. That’s part of what makes trauma such an individual concept.</a:t>
            </a:r>
          </a:p>
          <a:p>
            <a:r>
              <a:rPr lang="en-US" baseline="0" dirty="0" smtClean="0"/>
              <a:t>Vicarious trauma: being traumatized HEARING about someone else’s trauma. A common experience of people in helping professions.</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5</a:t>
            </a:fld>
            <a:endParaRPr lang="en-US"/>
          </a:p>
        </p:txBody>
      </p:sp>
    </p:spTree>
    <p:extLst>
      <p:ext uri="{BB962C8B-B14F-4D97-AF65-F5344CB8AC3E}">
        <p14:creationId xmlns:p14="http://schemas.microsoft.com/office/powerpoint/2010/main" val="274807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b="1" baseline="0" dirty="0" smtClean="0"/>
              <a:t>Reactive attachment</a:t>
            </a:r>
            <a:r>
              <a:rPr lang="en-US" baseline="0" dirty="0" smtClean="0"/>
              <a:t>: inhibited, emotionally withdrawn behavior toward adult caregivers, limited positive affect, unexplained </a:t>
            </a:r>
            <a:r>
              <a:rPr lang="en-US" baseline="0" dirty="0" err="1" smtClean="0"/>
              <a:t>irritibility</a:t>
            </a:r>
            <a:r>
              <a:rPr lang="en-US" baseline="0" dirty="0" smtClean="0"/>
              <a:t>/</a:t>
            </a:r>
            <a:r>
              <a:rPr lang="en-US" baseline="0" dirty="0" err="1" smtClean="0"/>
              <a:t>saddness</a:t>
            </a:r>
            <a:r>
              <a:rPr lang="en-US" baseline="0" dirty="0" smtClean="0"/>
              <a:t>/fearfulness during nonthreatening caregiver interactions, there is a history of inconsistent, insufficient care (neglect, abandonment, frequent changes in primary caregiver)</a:t>
            </a:r>
          </a:p>
          <a:p>
            <a:r>
              <a:rPr lang="en-US" b="1" baseline="0" dirty="0" smtClean="0"/>
              <a:t>Disinhibited </a:t>
            </a:r>
            <a:r>
              <a:rPr lang="en-US" b="1" baseline="0" dirty="0" err="1" smtClean="0"/>
              <a:t>soc</a:t>
            </a:r>
            <a:r>
              <a:rPr lang="en-US" b="1" baseline="0" dirty="0" smtClean="0"/>
              <a:t> engagement</a:t>
            </a:r>
            <a:r>
              <a:rPr lang="en-US" baseline="0" dirty="0" smtClean="0"/>
              <a:t>: youth approaches and interacts with unfamiliar adults (being clingy with strangers, no initial hesitation with strangers, over shares details about self/family/friends, culturally accepted age appropriate social boundaries are regularly violated); development related to the same conditions </a:t>
            </a:r>
            <a:r>
              <a:rPr lang="en-US" baseline="0" dirty="0" err="1" smtClean="0"/>
              <a:t>assoc</a:t>
            </a:r>
            <a:r>
              <a:rPr lang="en-US" baseline="0" dirty="0" smtClean="0"/>
              <a:t> with reactive attachment disorder</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Acute Stress</a:t>
            </a:r>
            <a:r>
              <a:rPr lang="en-US" baseline="0" dirty="0" smtClean="0"/>
              <a:t>: Similar symptoms as PTSD, but duration is much shorter (3 days to 1 month after exposure to the traumatic event)</a:t>
            </a:r>
          </a:p>
          <a:p>
            <a:r>
              <a:rPr lang="en-US" b="1" baseline="0" dirty="0" smtClean="0"/>
              <a:t>PTSD</a:t>
            </a:r>
            <a:r>
              <a:rPr lang="en-US" baseline="0" dirty="0" smtClean="0"/>
              <a:t>: exposure to actual or threatened death, serious injury, or sexual violence, recurring involuntary &amp; intrusive thoughts about the event, distressing dreams, dissociative reaction, persistent avoidance of stimuli </a:t>
            </a:r>
            <a:r>
              <a:rPr lang="en-US" baseline="0" dirty="0" err="1" smtClean="0"/>
              <a:t>assoc</a:t>
            </a:r>
            <a:r>
              <a:rPr lang="en-US" baseline="0" dirty="0" smtClean="0"/>
              <a:t> with the traumatic event (cognitive and environmental), negative changes in mood </a:t>
            </a:r>
            <a:r>
              <a:rPr lang="en-US" baseline="0" dirty="0" err="1" smtClean="0"/>
              <a:t>assoc</a:t>
            </a:r>
            <a:r>
              <a:rPr lang="en-US" baseline="0" dirty="0" smtClean="0"/>
              <a:t> with the traumatic event. DURATION IS MORE THAN 1 MONTH AND CAUSES SIGNIFICANT IMPAIRMENT IN FUNCTIONING. Child symptoms emphasize behavioral changes such as </a:t>
            </a:r>
            <a:r>
              <a:rPr lang="en-US" baseline="0" dirty="0" err="1" smtClean="0"/>
              <a:t>hypervigilence</a:t>
            </a:r>
            <a:r>
              <a:rPr lang="en-US" baseline="0" dirty="0" smtClean="0"/>
              <a:t>, exaggerated startle responses, negative emotional outbursts, </a:t>
            </a:r>
            <a:r>
              <a:rPr lang="en-US" baseline="0" dirty="0" err="1" smtClean="0"/>
              <a:t>etc</a:t>
            </a:r>
            <a:endParaRPr lang="en-US" baseline="0" dirty="0" smtClean="0"/>
          </a:p>
          <a:p>
            <a:r>
              <a:rPr lang="en-US" b="1" baseline="0" dirty="0" smtClean="0"/>
              <a:t>Adjustment</a:t>
            </a:r>
            <a:r>
              <a:rPr lang="en-US" baseline="0" dirty="0" smtClean="0"/>
              <a:t>: symptoms similar to the other disorders and onset is directly linked to a change and/or consequences of a change that negatively impact a child. EXAMPLES- parents separating and custodial parent moving with youth to a smaller home, parent being deported, sibling going to jail &amp; sibling was a major source of emotional support. ONSET IS W/N 3 MO OF STRESSOR AND DON’T LAST MORE THAN 6 MO AFTER STRESSOR OR CONSEQUENCES OF STRESSOR HAVE ENDED.</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6</a:t>
            </a:fld>
            <a:endParaRPr lang="en-US"/>
          </a:p>
        </p:txBody>
      </p:sp>
    </p:spTree>
    <p:extLst>
      <p:ext uri="{BB962C8B-B14F-4D97-AF65-F5344CB8AC3E}">
        <p14:creationId xmlns:p14="http://schemas.microsoft.com/office/powerpoint/2010/main" val="197154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7</a:t>
            </a:fld>
            <a:endParaRPr lang="en-US"/>
          </a:p>
        </p:txBody>
      </p:sp>
    </p:spTree>
    <p:extLst>
      <p:ext uri="{BB962C8B-B14F-4D97-AF65-F5344CB8AC3E}">
        <p14:creationId xmlns:p14="http://schemas.microsoft.com/office/powerpoint/2010/main" val="399241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9</a:t>
            </a:fld>
            <a:endParaRPr lang="en-US"/>
          </a:p>
        </p:txBody>
      </p:sp>
    </p:spTree>
    <p:extLst>
      <p:ext uri="{BB962C8B-B14F-4D97-AF65-F5344CB8AC3E}">
        <p14:creationId xmlns:p14="http://schemas.microsoft.com/office/powerpoint/2010/main" val="149979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F55639E-D035-4CBA-BB80-8866424D7045}" type="slidenum">
              <a:rPr lang="en-US" smtClean="0"/>
              <a:t>10</a:t>
            </a:fld>
            <a:endParaRPr lang="en-US"/>
          </a:p>
        </p:txBody>
      </p:sp>
    </p:spTree>
    <p:extLst>
      <p:ext uri="{BB962C8B-B14F-4D97-AF65-F5344CB8AC3E}">
        <p14:creationId xmlns:p14="http://schemas.microsoft.com/office/powerpoint/2010/main" val="205302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55639E-D035-4CBA-BB80-8866424D7045}" type="slidenum">
              <a:rPr lang="en-US" smtClean="0"/>
              <a:t>11</a:t>
            </a:fld>
            <a:endParaRPr lang="en-US"/>
          </a:p>
        </p:txBody>
      </p:sp>
    </p:spTree>
    <p:extLst>
      <p:ext uri="{BB962C8B-B14F-4D97-AF65-F5344CB8AC3E}">
        <p14:creationId xmlns:p14="http://schemas.microsoft.com/office/powerpoint/2010/main" val="338945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dirty="0" smtClean="0"/>
              <a:t>So how did you do?</a:t>
            </a:r>
          </a:p>
          <a:p>
            <a:endParaRPr lang="en-US" dirty="0" smtClean="0"/>
          </a:p>
          <a:p>
            <a:r>
              <a:rPr lang="en-US" dirty="0" smtClean="0"/>
              <a:t>How do you feel about your score, knowing what you know now about ACEs?</a:t>
            </a:r>
          </a:p>
          <a:p>
            <a:endParaRPr lang="en-US" dirty="0" smtClean="0"/>
          </a:p>
          <a:p>
            <a:r>
              <a:rPr lang="en-US" dirty="0" smtClean="0"/>
              <a:t>If</a:t>
            </a:r>
            <a:r>
              <a:rPr lang="en-US" baseline="0" dirty="0" smtClean="0"/>
              <a:t> you had a high score, what do you think helped you get to where you are now as an adult?</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12</a:t>
            </a:fld>
            <a:endParaRPr lang="en-US"/>
          </a:p>
        </p:txBody>
      </p:sp>
    </p:spTree>
    <p:extLst>
      <p:ext uri="{BB962C8B-B14F-4D97-AF65-F5344CB8AC3E}">
        <p14:creationId xmlns:p14="http://schemas.microsoft.com/office/powerpoint/2010/main" val="425230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a:xfrm>
            <a:off x="701675" y="4387850"/>
            <a:ext cx="5607050" cy="4156076"/>
          </a:xfrm>
          <a:prstGeom prst="rect">
            <a:avLst/>
          </a:prstGeom>
        </p:spPr>
        <p:txBody>
          <a:bodyPr/>
          <a:lstStyle/>
          <a:p>
            <a:r>
              <a:rPr lang="en-US" dirty="0" smtClean="0"/>
              <a:t>It’s important for</a:t>
            </a:r>
            <a:r>
              <a:rPr lang="en-US" baseline="0" dirty="0" smtClean="0"/>
              <a:t> adults to let the youth </a:t>
            </a:r>
            <a:r>
              <a:rPr lang="en-US" i="1" baseline="0" dirty="0" smtClean="0"/>
              <a:t>lead</a:t>
            </a:r>
            <a:r>
              <a:rPr lang="en-US" i="0" baseline="0" dirty="0" smtClean="0"/>
              <a:t> the process of exploring their understanding of an ACE. So instead of saying “Wow, you must really feel scared after seeing that fight outside the rec center yesterday.” The dialogue starts more like “I heard you saw the fight outside the rec center yesterday. What were you thinking when you saw it?” </a:t>
            </a:r>
          </a:p>
          <a:p>
            <a:endParaRPr lang="en-US" dirty="0" smtClean="0"/>
          </a:p>
          <a:p>
            <a:r>
              <a:rPr lang="en-US" baseline="0" dirty="0" smtClean="0"/>
              <a:t>Resilience is important because it gives us clues about how people can move forward in life after adverse life events. A youth’s ability to “bounce back” can counteract the negative impact of an ACE. </a:t>
            </a:r>
            <a:endParaRPr lang="en-US" dirty="0"/>
          </a:p>
        </p:txBody>
      </p:sp>
      <p:sp>
        <p:nvSpPr>
          <p:cNvPr id="4" name="Slide Number Placeholder 3"/>
          <p:cNvSpPr>
            <a:spLocks noGrp="1"/>
          </p:cNvSpPr>
          <p:nvPr>
            <p:ph type="sldNum" sz="quarter" idx="10"/>
          </p:nvPr>
        </p:nvSpPr>
        <p:spPr/>
        <p:txBody>
          <a:bodyPr/>
          <a:lstStyle/>
          <a:p>
            <a:fld id="{9F55639E-D035-4CBA-BB80-8866424D7045}" type="slidenum">
              <a:rPr lang="en-US" smtClean="0"/>
              <a:t>13</a:t>
            </a:fld>
            <a:endParaRPr lang="en-US"/>
          </a:p>
        </p:txBody>
      </p:sp>
    </p:spTree>
    <p:extLst>
      <p:ext uri="{BB962C8B-B14F-4D97-AF65-F5344CB8AC3E}">
        <p14:creationId xmlns:p14="http://schemas.microsoft.com/office/powerpoint/2010/main" val="746995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a:xfrm>
            <a:off x="2692398"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6"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3/23/2016</a:t>
            </a:fld>
            <a:endParaRPr lang="en-US" dirty="0"/>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cestoohigh.com/got-your-ace-sco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cestoohigh.com/got-your-ace-sco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violenceprevention/acestudy/prevalenc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pa.org/helpcenter/resilience.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pa.org/helpcenter/resilience.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hristina.downing@ymcadc.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amhsa.gov/capt/practicing-effective-prevention/prevention-behavioral-health/adverse-childhood-experien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dc.gov/violenceprevention/acestudy/finding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cestoohigh.com/got-your-ace-sco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Trauma</a:t>
            </a:r>
            <a:endParaRPr lang="en-US" dirty="0"/>
          </a:p>
        </p:txBody>
      </p:sp>
      <p:sp>
        <p:nvSpPr>
          <p:cNvPr id="3" name="Subtitle 2"/>
          <p:cNvSpPr>
            <a:spLocks noGrp="1"/>
          </p:cNvSpPr>
          <p:nvPr>
            <p:ph type="subTitle" idx="1"/>
          </p:nvPr>
        </p:nvSpPr>
        <p:spPr/>
        <p:txBody>
          <a:bodyPr>
            <a:normAutofit lnSpcReduction="10000"/>
          </a:bodyPr>
          <a:lstStyle/>
          <a:p>
            <a:r>
              <a:rPr lang="en-US" dirty="0" smtClean="0"/>
              <a:t>Dr. Christina Downing, YMCA Youth &amp; Family Services</a:t>
            </a:r>
          </a:p>
          <a:p>
            <a:r>
              <a:rPr lang="en-US" dirty="0" smtClean="0"/>
              <a:t>Excel Beyond the Bell Symposium</a:t>
            </a:r>
          </a:p>
          <a:p>
            <a:r>
              <a:rPr lang="en-US" dirty="0" smtClean="0"/>
              <a:t>March 15, 2016</a:t>
            </a:r>
          </a:p>
        </p:txBody>
      </p:sp>
    </p:spTree>
    <p:extLst>
      <p:ext uri="{BB962C8B-B14F-4D97-AF65-F5344CB8AC3E}">
        <p14:creationId xmlns:p14="http://schemas.microsoft.com/office/powerpoint/2010/main" val="296939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Quiz (part 2)</a:t>
            </a:r>
            <a:endParaRPr lang="en-US" dirty="0"/>
          </a:p>
        </p:txBody>
      </p:sp>
      <p:sp>
        <p:nvSpPr>
          <p:cNvPr id="3" name="Content Placeholder 2"/>
          <p:cNvSpPr>
            <a:spLocks noGrp="1"/>
          </p:cNvSpPr>
          <p:nvPr>
            <p:ph idx="1"/>
          </p:nvPr>
        </p:nvSpPr>
        <p:spPr>
          <a:xfrm>
            <a:off x="1295402" y="2556932"/>
            <a:ext cx="9601196" cy="3509132"/>
          </a:xfrm>
        </p:spPr>
        <p:txBody>
          <a:bodyPr>
            <a:normAutofit fontScale="25000" lnSpcReduction="20000"/>
          </a:bodyPr>
          <a:lstStyle/>
          <a:p>
            <a:pPr marL="365760" indent="-274320" fontAlgn="base">
              <a:spcBef>
                <a:spcPts val="400"/>
              </a:spcBef>
              <a:buFont typeface="+mj-lt"/>
              <a:buAutoNum type="arabicPeriod" startAt="4"/>
            </a:pPr>
            <a:r>
              <a:rPr lang="en-US" sz="6400" dirty="0"/>
              <a:t>Did you often or very often feel that … No one in your family loved you or thought you were important or special? or Your family didn’t look out for each other, feel close to each other, or support each other?</a:t>
            </a:r>
            <a:br>
              <a:rPr lang="en-US" sz="6400" dirty="0"/>
            </a:br>
            <a:endParaRPr lang="en-US" sz="6400" dirty="0"/>
          </a:p>
          <a:p>
            <a:pPr marL="365760" indent="-274320" fontAlgn="base">
              <a:spcBef>
                <a:spcPts val="400"/>
              </a:spcBef>
              <a:buFont typeface="+mj-lt"/>
              <a:buAutoNum type="arabicPeriod" startAt="4"/>
            </a:pPr>
            <a:r>
              <a:rPr lang="en-US" sz="6400" dirty="0"/>
              <a:t>Did you often or very often feel that … You didn’t have enough to eat, had to wear dirty clothes, and had no one to protect you? or Your parents were too drunk or high to take care of you or take you to the doctor if you needed it?</a:t>
            </a:r>
            <a:br>
              <a:rPr lang="en-US" sz="6400" dirty="0"/>
            </a:br>
            <a:endParaRPr lang="en-US" sz="6400" dirty="0"/>
          </a:p>
          <a:p>
            <a:pPr marL="365760" indent="-274320" fontAlgn="base">
              <a:spcBef>
                <a:spcPts val="400"/>
              </a:spcBef>
              <a:buFont typeface="+mj-lt"/>
              <a:buAutoNum type="arabicPeriod" startAt="4"/>
            </a:pPr>
            <a:r>
              <a:rPr lang="en-US" sz="6400" dirty="0" smtClean="0"/>
              <a:t>Were </a:t>
            </a:r>
            <a:r>
              <a:rPr lang="en-US" sz="6400" dirty="0"/>
              <a:t>your parents ever separated or divorced?</a:t>
            </a:r>
            <a:br>
              <a:rPr lang="en-US" sz="6400" dirty="0"/>
            </a:br>
            <a:endParaRPr lang="en-US" sz="6400" dirty="0"/>
          </a:p>
          <a:p>
            <a:pPr marL="365760" indent="-274320" fontAlgn="base">
              <a:spcBef>
                <a:spcPts val="400"/>
              </a:spcBef>
              <a:buFont typeface="+mj-lt"/>
              <a:buAutoNum type="arabicPeriod" startAt="4"/>
            </a:pPr>
            <a:r>
              <a:rPr lang="en-US" sz="6400" dirty="0"/>
              <a:t>Was your mother or stepmother:</a:t>
            </a:r>
            <a:br>
              <a:rPr lang="en-US" sz="6400" dirty="0"/>
            </a:br>
            <a:r>
              <a:rPr lang="en-US" sz="6400" dirty="0"/>
              <a:t>Often or very often pushed, grabbed, slapped, or had something thrown at her? or Sometimes, often, or very often kicked, bitten, hit with a fist, or hit with something hard? or Ever repeatedly hit over at least a few minutes or threatened with a gun or knife?</a:t>
            </a:r>
            <a:br>
              <a:rPr lang="en-US" sz="6400" dirty="0"/>
            </a:br>
            <a:endParaRPr lang="en-US" sz="4800" dirty="0" smtClean="0"/>
          </a:p>
          <a:p>
            <a:pPr marL="0" indent="0">
              <a:buNone/>
            </a:pPr>
            <a:r>
              <a:rPr lang="en-US" sz="4800" dirty="0" smtClean="0"/>
              <a:t>Reference:  </a:t>
            </a:r>
            <a:r>
              <a:rPr lang="en-US" sz="4800" dirty="0" smtClean="0">
                <a:hlinkClick r:id="rId3"/>
              </a:rPr>
              <a:t>http</a:t>
            </a:r>
            <a:r>
              <a:rPr lang="en-US" sz="4800" dirty="0">
                <a:hlinkClick r:id="rId3"/>
              </a:rPr>
              <a:t>://acestoohigh.com/got-your-ace-score</a:t>
            </a:r>
            <a:r>
              <a:rPr lang="en-US" sz="4800" dirty="0" smtClean="0">
                <a:hlinkClick r:id="rId3"/>
              </a:rPr>
              <a:t>/</a:t>
            </a:r>
            <a:endParaRPr lang="en-US" dirty="0"/>
          </a:p>
        </p:txBody>
      </p:sp>
    </p:spTree>
    <p:extLst>
      <p:ext uri="{BB962C8B-B14F-4D97-AF65-F5344CB8AC3E}">
        <p14:creationId xmlns:p14="http://schemas.microsoft.com/office/powerpoint/2010/main" val="317063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Quiz (part 3)</a:t>
            </a:r>
            <a:endParaRPr lang="en-US" dirty="0"/>
          </a:p>
        </p:txBody>
      </p:sp>
      <p:sp>
        <p:nvSpPr>
          <p:cNvPr id="3" name="Content Placeholder 2"/>
          <p:cNvSpPr>
            <a:spLocks noGrp="1"/>
          </p:cNvSpPr>
          <p:nvPr>
            <p:ph idx="1"/>
          </p:nvPr>
        </p:nvSpPr>
        <p:spPr>
          <a:xfrm>
            <a:off x="1295401" y="2556931"/>
            <a:ext cx="9938655" cy="3647925"/>
          </a:xfrm>
        </p:spPr>
        <p:txBody>
          <a:bodyPr>
            <a:normAutofit fontScale="85000" lnSpcReduction="20000"/>
          </a:bodyPr>
          <a:lstStyle/>
          <a:p>
            <a:pPr marL="434340" indent="-342900" fontAlgn="base">
              <a:buFont typeface="+mj-lt"/>
              <a:buAutoNum type="arabicPeriod" startAt="8"/>
            </a:pPr>
            <a:r>
              <a:rPr lang="en-US" sz="2600" dirty="0"/>
              <a:t>Did you live with anyone who was a problem drinker or alcoholic, or who used street drugs?</a:t>
            </a:r>
            <a:br>
              <a:rPr lang="en-US" sz="2600" dirty="0"/>
            </a:br>
            <a:endParaRPr lang="en-US" sz="2600" dirty="0"/>
          </a:p>
          <a:p>
            <a:pPr marL="434340" indent="-342900" fontAlgn="base">
              <a:spcBef>
                <a:spcPts val="400"/>
              </a:spcBef>
              <a:spcAft>
                <a:spcPts val="0"/>
              </a:spcAft>
              <a:buFont typeface="+mj-lt"/>
              <a:buAutoNum type="arabicPeriod" startAt="8"/>
            </a:pPr>
            <a:r>
              <a:rPr lang="en-US" sz="2600" dirty="0" smtClean="0"/>
              <a:t>Was </a:t>
            </a:r>
            <a:r>
              <a:rPr lang="en-US" sz="2600" dirty="0"/>
              <a:t>a household member depressed or mentally ill, or did a household member attempt suicide</a:t>
            </a:r>
            <a:r>
              <a:rPr lang="en-US" sz="2600" dirty="0" smtClean="0"/>
              <a:t>?</a:t>
            </a:r>
          </a:p>
          <a:p>
            <a:pPr marL="91440" indent="0" fontAlgn="base">
              <a:spcBef>
                <a:spcPts val="400"/>
              </a:spcBef>
              <a:spcAft>
                <a:spcPts val="0"/>
              </a:spcAft>
              <a:buNone/>
            </a:pPr>
            <a:endParaRPr lang="en-US" sz="2600" dirty="0"/>
          </a:p>
          <a:p>
            <a:pPr marL="434340" indent="-342900" fontAlgn="base">
              <a:buFont typeface="+mj-lt"/>
              <a:buAutoNum type="arabicPeriod" startAt="10"/>
            </a:pPr>
            <a:r>
              <a:rPr lang="en-US" sz="2600" dirty="0" smtClean="0"/>
              <a:t> Did </a:t>
            </a:r>
            <a:r>
              <a:rPr lang="en-US" sz="2600" dirty="0"/>
              <a:t>a household member go to prison?</a:t>
            </a:r>
            <a:r>
              <a:rPr lang="en-US" sz="1700" dirty="0"/>
              <a:t/>
            </a:r>
            <a:br>
              <a:rPr lang="en-US" sz="1700" dirty="0"/>
            </a:br>
            <a:endParaRPr lang="en-US" sz="1700" b="1" dirty="0" smtClean="0"/>
          </a:p>
          <a:p>
            <a:pPr marL="0" indent="0" algn="ctr" fontAlgn="base">
              <a:buNone/>
            </a:pPr>
            <a:r>
              <a:rPr lang="en-US" b="1" dirty="0" smtClean="0"/>
              <a:t>Now </a:t>
            </a:r>
            <a:r>
              <a:rPr lang="en-US" b="1" dirty="0"/>
              <a:t>add up your “Yes” answers: </a:t>
            </a:r>
            <a:r>
              <a:rPr lang="en-US" b="1" dirty="0" smtClean="0"/>
              <a:t>__</a:t>
            </a:r>
            <a:r>
              <a:rPr lang="en-US" b="1" i="1" dirty="0" smtClean="0"/>
              <a:t>_</a:t>
            </a:r>
            <a:r>
              <a:rPr lang="en-US" b="1" dirty="0"/>
              <a:t> This is your ACE Score</a:t>
            </a:r>
          </a:p>
          <a:p>
            <a:pPr marL="0" indent="0">
              <a:buNone/>
            </a:pPr>
            <a:endParaRPr lang="en-US" sz="1600" dirty="0" smtClean="0"/>
          </a:p>
          <a:p>
            <a:pPr marL="0" indent="0">
              <a:buNone/>
            </a:pPr>
            <a:r>
              <a:rPr lang="en-US" sz="1600" dirty="0" smtClean="0"/>
              <a:t>Reference</a:t>
            </a:r>
            <a:r>
              <a:rPr lang="en-US" sz="1600" dirty="0"/>
              <a:t>:  </a:t>
            </a:r>
            <a:r>
              <a:rPr lang="en-US" sz="1600" dirty="0">
                <a:hlinkClick r:id="rId3"/>
              </a:rPr>
              <a:t>http://acestoohigh.com/got-your-ace-score/</a:t>
            </a:r>
            <a:endParaRPr lang="en-US" sz="1600" dirty="0"/>
          </a:p>
          <a:p>
            <a:endParaRPr lang="en-US" dirty="0"/>
          </a:p>
        </p:txBody>
      </p:sp>
    </p:spTree>
    <p:extLst>
      <p:ext uri="{BB962C8B-B14F-4D97-AF65-F5344CB8AC3E}">
        <p14:creationId xmlns:p14="http://schemas.microsoft.com/office/powerpoint/2010/main" val="2143933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findings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Research was initially collected between 1995-1997 from more than 17,000 people. (</a:t>
            </a:r>
            <a:r>
              <a:rPr lang="en-US" dirty="0">
                <a:hlinkClick r:id="rId3"/>
              </a:rPr>
              <a:t>http://</a:t>
            </a:r>
            <a:r>
              <a:rPr lang="en-US" dirty="0" smtClean="0">
                <a:hlinkClick r:id="rId3"/>
              </a:rPr>
              <a:t>www.cdc.gov/violenceprevention/acestudy/prevalence.html</a:t>
            </a:r>
            <a:r>
              <a:rPr lang="en-US" dirty="0" smtClean="0"/>
              <a:t>)</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896773228"/>
              </p:ext>
            </p:extLst>
          </p:nvPr>
        </p:nvGraphicFramePr>
        <p:xfrm>
          <a:off x="1534912" y="3466137"/>
          <a:ext cx="9499155" cy="2857374"/>
        </p:xfrm>
        <a:graphic>
          <a:graphicData uri="http://schemas.openxmlformats.org/drawingml/2006/table">
            <a:tbl>
              <a:tblPr/>
              <a:tblGrid>
                <a:gridCol w="5094515"/>
                <a:gridCol w="1681842"/>
                <a:gridCol w="1355272"/>
                <a:gridCol w="1367526"/>
              </a:tblGrid>
              <a:tr h="501706">
                <a:tc>
                  <a:txBody>
                    <a:bodyPr/>
                    <a:lstStyle/>
                    <a:p>
                      <a:pPr algn="ctr" fontAlgn="t"/>
                      <a:r>
                        <a:rPr lang="en-US" sz="1800" b="1" dirty="0" smtClean="0">
                          <a:effectLst/>
                        </a:rPr>
                        <a:t># of </a:t>
                      </a:r>
                      <a:r>
                        <a:rPr lang="en-US" sz="1800" b="1" dirty="0">
                          <a:effectLst/>
                        </a:rPr>
                        <a:t>Adverse Childhood Experiences (ACE Score)</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b="1" dirty="0">
                          <a:effectLst/>
                        </a:rPr>
                        <a:t>Women</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b="1" dirty="0">
                          <a:effectLst/>
                        </a:rPr>
                        <a:t>Men</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b="1" dirty="0">
                          <a:effectLst/>
                        </a:rPr>
                        <a:t>Total</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22514">
                <a:tc>
                  <a:txBody>
                    <a:bodyPr/>
                    <a:lstStyle/>
                    <a:p>
                      <a:pPr algn="ctr" fontAlgn="t"/>
                      <a:r>
                        <a:rPr lang="en-US" sz="1800" dirty="0">
                          <a:effectLst/>
                        </a:rPr>
                        <a:t>0</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34.5</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38.0</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36.1</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90946">
                <a:tc>
                  <a:txBody>
                    <a:bodyPr/>
                    <a:lstStyle/>
                    <a:p>
                      <a:pPr algn="ctr" fontAlgn="t"/>
                      <a:r>
                        <a:rPr lang="en-US" sz="1800" dirty="0">
                          <a:effectLst/>
                        </a:rPr>
                        <a:t>1</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24.5</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27.9</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26.0</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88768">
                <a:tc>
                  <a:txBody>
                    <a:bodyPr/>
                    <a:lstStyle/>
                    <a:p>
                      <a:pPr algn="ctr" fontAlgn="t"/>
                      <a:r>
                        <a:rPr lang="en-US" sz="1800" dirty="0">
                          <a:effectLst/>
                        </a:rPr>
                        <a:t>2</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15.5</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16.4</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15.9</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6720">
                <a:tc>
                  <a:txBody>
                    <a:bodyPr/>
                    <a:lstStyle/>
                    <a:p>
                      <a:pPr algn="ctr" fontAlgn="t"/>
                      <a:r>
                        <a:rPr lang="en-US" sz="1800" dirty="0">
                          <a:effectLst/>
                        </a:rPr>
                        <a:t>3</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10.3</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8.6</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9.5</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426720">
                <a:tc>
                  <a:txBody>
                    <a:bodyPr/>
                    <a:lstStyle/>
                    <a:p>
                      <a:pPr algn="ctr" fontAlgn="t"/>
                      <a:r>
                        <a:rPr lang="en-US" sz="1800" dirty="0">
                          <a:effectLst/>
                        </a:rPr>
                        <a:t>4 or more</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15.2</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a:effectLst/>
                        </a:rPr>
                        <a:t>9.2</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800" dirty="0">
                          <a:effectLst/>
                        </a:rPr>
                        <a:t>12.5</a:t>
                      </a:r>
                    </a:p>
                  </a:txBody>
                  <a:tcPr marL="76201" marR="76201"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90352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trauma ≠ Traumatized</a:t>
            </a:r>
            <a:endParaRPr lang="en-US" dirty="0"/>
          </a:p>
        </p:txBody>
      </p:sp>
      <p:sp>
        <p:nvSpPr>
          <p:cNvPr id="3" name="Content Placeholder 2"/>
          <p:cNvSpPr>
            <a:spLocks noGrp="1"/>
          </p:cNvSpPr>
          <p:nvPr>
            <p:ph idx="1"/>
          </p:nvPr>
        </p:nvSpPr>
        <p:spPr/>
        <p:txBody>
          <a:bodyPr>
            <a:normAutofit/>
          </a:bodyPr>
          <a:lstStyle/>
          <a:p>
            <a:r>
              <a:rPr lang="en-US" dirty="0" smtClean="0"/>
              <a:t>Experiencing a traumatic event </a:t>
            </a:r>
            <a:r>
              <a:rPr lang="en-US" i="1" dirty="0" smtClean="0"/>
              <a:t>does not</a:t>
            </a:r>
            <a:r>
              <a:rPr lang="en-US" dirty="0" smtClean="0"/>
              <a:t> mean that a person is traumatized.</a:t>
            </a:r>
          </a:p>
          <a:p>
            <a:r>
              <a:rPr lang="en-US" dirty="0" smtClean="0"/>
              <a:t>The descriptor </a:t>
            </a:r>
            <a:r>
              <a:rPr lang="en-US" i="1" dirty="0" smtClean="0"/>
              <a:t>traumatized</a:t>
            </a:r>
            <a:r>
              <a:rPr lang="en-US" dirty="0" smtClean="0"/>
              <a:t> describes a person who has experienced a traumatic event and subsequently experiences any number of negative responses directly related to the experience.</a:t>
            </a:r>
          </a:p>
          <a:p>
            <a:r>
              <a:rPr lang="en-US" dirty="0" smtClean="0"/>
              <a:t>The ability to “bounce back” after a traumatic/negative life event is known as </a:t>
            </a:r>
            <a:r>
              <a:rPr lang="en-US" b="1" u="sng" dirty="0" smtClean="0"/>
              <a:t>resilience</a:t>
            </a:r>
            <a:r>
              <a:rPr lang="en-US" dirty="0" smtClean="0"/>
              <a:t>.</a:t>
            </a:r>
          </a:p>
        </p:txBody>
      </p:sp>
    </p:spTree>
    <p:extLst>
      <p:ext uri="{BB962C8B-B14F-4D97-AF65-F5344CB8AC3E}">
        <p14:creationId xmlns:p14="http://schemas.microsoft.com/office/powerpoint/2010/main" val="144429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resilience</a:t>
            </a:r>
            <a:endParaRPr lang="en-US" dirty="0"/>
          </a:p>
        </p:txBody>
      </p:sp>
      <p:sp>
        <p:nvSpPr>
          <p:cNvPr id="3" name="Content Placeholder 2"/>
          <p:cNvSpPr>
            <a:spLocks noGrp="1"/>
          </p:cNvSpPr>
          <p:nvPr>
            <p:ph idx="1"/>
          </p:nvPr>
        </p:nvSpPr>
        <p:spPr/>
        <p:txBody>
          <a:bodyPr>
            <a:normAutofit lnSpcReduction="10000"/>
          </a:bodyPr>
          <a:lstStyle/>
          <a:p>
            <a:r>
              <a:rPr lang="en-US" dirty="0" smtClean="0"/>
              <a:t>Make social connections with peers, family members and other trusted adults</a:t>
            </a:r>
          </a:p>
          <a:p>
            <a:r>
              <a:rPr lang="en-US" dirty="0" smtClean="0"/>
              <a:t>Have a routine</a:t>
            </a:r>
          </a:p>
          <a:p>
            <a:r>
              <a:rPr lang="en-US" dirty="0" smtClean="0"/>
              <a:t>Empowerment through helping others</a:t>
            </a:r>
          </a:p>
          <a:p>
            <a:r>
              <a:rPr lang="en-US" dirty="0" smtClean="0"/>
              <a:t>Take a break (technology &amp; social media vacations)</a:t>
            </a:r>
          </a:p>
          <a:p>
            <a:r>
              <a:rPr lang="en-US" dirty="0" smtClean="0"/>
              <a:t>Self-care (aka “down time”, make time for fun)</a:t>
            </a:r>
          </a:p>
          <a:p>
            <a:pPr marL="0" indent="0">
              <a:buNone/>
            </a:pPr>
            <a:endParaRPr lang="en-US" dirty="0" smtClean="0"/>
          </a:p>
          <a:p>
            <a:pPr marL="0" indent="0">
              <a:buNone/>
            </a:pPr>
            <a:r>
              <a:rPr lang="en-US" dirty="0">
                <a:hlinkClick r:id="rId2"/>
              </a:rPr>
              <a:t>http://</a:t>
            </a:r>
            <a:r>
              <a:rPr lang="en-US" dirty="0" smtClean="0">
                <a:hlinkClick r:id="rId2"/>
              </a:rPr>
              <a:t>www.apa.org/helpcenter/resilience.aspx</a:t>
            </a:r>
            <a:endParaRPr lang="en-US" dirty="0" smtClean="0"/>
          </a:p>
        </p:txBody>
      </p:sp>
    </p:spTree>
    <p:extLst>
      <p:ext uri="{BB962C8B-B14F-4D97-AF65-F5344CB8AC3E}">
        <p14:creationId xmlns:p14="http://schemas.microsoft.com/office/powerpoint/2010/main" val="2673139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resilience</a:t>
            </a:r>
            <a:endParaRPr lang="en-US" dirty="0"/>
          </a:p>
        </p:txBody>
      </p:sp>
      <p:sp>
        <p:nvSpPr>
          <p:cNvPr id="3" name="Content Placeholder 2"/>
          <p:cNvSpPr>
            <a:spLocks noGrp="1"/>
          </p:cNvSpPr>
          <p:nvPr>
            <p:ph idx="1"/>
          </p:nvPr>
        </p:nvSpPr>
        <p:spPr/>
        <p:txBody>
          <a:bodyPr>
            <a:normAutofit lnSpcReduction="10000"/>
          </a:bodyPr>
          <a:lstStyle/>
          <a:p>
            <a:r>
              <a:rPr lang="en-US" dirty="0"/>
              <a:t>Work toward </a:t>
            </a:r>
            <a:r>
              <a:rPr lang="en-US" dirty="0" smtClean="0"/>
              <a:t>small goals </a:t>
            </a:r>
            <a:r>
              <a:rPr lang="en-US" dirty="0"/>
              <a:t>and build from there</a:t>
            </a:r>
          </a:p>
          <a:p>
            <a:r>
              <a:rPr lang="en-US" dirty="0" smtClean="0"/>
              <a:t>Nurture a positive self view (remember past success)</a:t>
            </a:r>
          </a:p>
          <a:p>
            <a:r>
              <a:rPr lang="en-US" dirty="0" smtClean="0"/>
              <a:t>Keep things in perspective and have a hopeful outlook (reframing)</a:t>
            </a:r>
          </a:p>
          <a:p>
            <a:r>
              <a:rPr lang="en-US" dirty="0" smtClean="0"/>
              <a:t>Look for opportunities for self discovery</a:t>
            </a:r>
          </a:p>
          <a:p>
            <a:r>
              <a:rPr lang="en-US" dirty="0" smtClean="0"/>
              <a:t>Accept that change is part of life</a:t>
            </a:r>
          </a:p>
          <a:p>
            <a:pPr marL="0" indent="0">
              <a:buNone/>
            </a:pPr>
            <a:endParaRPr lang="en-US" dirty="0" smtClean="0"/>
          </a:p>
          <a:p>
            <a:pPr marL="0" indent="0">
              <a:buNone/>
            </a:pPr>
            <a:r>
              <a:rPr lang="en-US" dirty="0">
                <a:hlinkClick r:id="rId2"/>
              </a:rPr>
              <a:t>http://</a:t>
            </a:r>
            <a:r>
              <a:rPr lang="en-US" dirty="0" smtClean="0">
                <a:hlinkClick r:id="rId2"/>
              </a:rPr>
              <a:t>www.apa.org/helpcenter/resilience.aspx</a:t>
            </a:r>
            <a:endParaRPr lang="en-US" dirty="0"/>
          </a:p>
        </p:txBody>
      </p:sp>
    </p:spTree>
    <p:extLst>
      <p:ext uri="{BB962C8B-B14F-4D97-AF65-F5344CB8AC3E}">
        <p14:creationId xmlns:p14="http://schemas.microsoft.com/office/powerpoint/2010/main" val="353526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who’s traumatized</a:t>
            </a:r>
            <a:endParaRPr lang="en-US" dirty="0"/>
          </a:p>
        </p:txBody>
      </p:sp>
      <p:sp>
        <p:nvSpPr>
          <p:cNvPr id="3" name="Content Placeholder 2"/>
          <p:cNvSpPr>
            <a:spLocks noGrp="1"/>
          </p:cNvSpPr>
          <p:nvPr>
            <p:ph idx="1"/>
          </p:nvPr>
        </p:nvSpPr>
        <p:spPr/>
        <p:txBody>
          <a:bodyPr/>
          <a:lstStyle/>
          <a:p>
            <a:r>
              <a:rPr lang="en-US" dirty="0" smtClean="0"/>
              <a:t>It’s likely that your work with youth won’t include a debriefing of any stress related mental health disorders.</a:t>
            </a:r>
          </a:p>
          <a:p>
            <a:r>
              <a:rPr lang="en-US" dirty="0" smtClean="0"/>
              <a:t>You may not even be aware of past traumatic events that </a:t>
            </a:r>
            <a:r>
              <a:rPr lang="en-US" i="1" dirty="0" smtClean="0"/>
              <a:t>may</a:t>
            </a:r>
            <a:r>
              <a:rPr lang="en-US" dirty="0" smtClean="0"/>
              <a:t> manifest as a diagnosable disorder</a:t>
            </a:r>
          </a:p>
          <a:p>
            <a:r>
              <a:rPr lang="en-US" dirty="0" smtClean="0"/>
              <a:t>But even if you don’t know of a diagnosis, you can still interact with youth in your setting in a way that is positive and supportive.</a:t>
            </a:r>
            <a:endParaRPr lang="en-US" dirty="0"/>
          </a:p>
        </p:txBody>
      </p:sp>
    </p:spTree>
    <p:extLst>
      <p:ext uri="{BB962C8B-B14F-4D97-AF65-F5344CB8AC3E}">
        <p14:creationId xmlns:p14="http://schemas.microsoft.com/office/powerpoint/2010/main" val="1306732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a:t>
            </a:r>
            <a:endParaRPr lang="en-US" dirty="0"/>
          </a:p>
        </p:txBody>
      </p:sp>
      <p:sp>
        <p:nvSpPr>
          <p:cNvPr id="3" name="Content Placeholder 2"/>
          <p:cNvSpPr>
            <a:spLocks noGrp="1"/>
          </p:cNvSpPr>
          <p:nvPr>
            <p:ph idx="1"/>
          </p:nvPr>
        </p:nvSpPr>
        <p:spPr/>
        <p:txBody>
          <a:bodyPr/>
          <a:lstStyle/>
          <a:p>
            <a:r>
              <a:rPr lang="en-US" dirty="0" smtClean="0"/>
              <a:t>When a youth is triggered, their emotional and behavioral responses increase in intensity. In many cases the increase is out of proportion to the precipitating event.</a:t>
            </a:r>
          </a:p>
          <a:p>
            <a:r>
              <a:rPr lang="en-US" dirty="0" smtClean="0"/>
              <a:t>This increase may be signaled by:</a:t>
            </a:r>
          </a:p>
          <a:p>
            <a:pPr lvl="1"/>
            <a:r>
              <a:rPr lang="en-US" dirty="0" smtClean="0"/>
              <a:t>Increased opposition to directives, pacing in the classroom/group space, pushing objects, clenching fists, yelling, lowered frustration tolerance, diminished eye contact, increased fidgeting, visible tensing of the body, etc.</a:t>
            </a:r>
            <a:endParaRPr lang="en-US" dirty="0"/>
          </a:p>
        </p:txBody>
      </p:sp>
    </p:spTree>
    <p:extLst>
      <p:ext uri="{BB962C8B-B14F-4D97-AF65-F5344CB8AC3E}">
        <p14:creationId xmlns:p14="http://schemas.microsoft.com/office/powerpoint/2010/main" val="1160472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It’s important that those working with youth recognize the early signs of escalation so they can intervene and hopefully prevent an outburst.</a:t>
            </a:r>
          </a:p>
          <a:p>
            <a:r>
              <a:rPr lang="en-US" dirty="0" smtClean="0"/>
              <a:t>As a person gets increasingly agitated they are less able to respond appropriately to those around them.</a:t>
            </a:r>
          </a:p>
          <a:p>
            <a:r>
              <a:rPr lang="en-US" dirty="0" smtClean="0"/>
              <a:t>Essentially the person’s brain is “hijacked” by emotion which leads them to a fight, flight or freeze response.</a:t>
            </a:r>
          </a:p>
          <a:p>
            <a:endParaRPr lang="en-US" dirty="0"/>
          </a:p>
        </p:txBody>
      </p:sp>
    </p:spTree>
    <p:extLst>
      <p:ext uri="{BB962C8B-B14F-4D97-AF65-F5344CB8AC3E}">
        <p14:creationId xmlns:p14="http://schemas.microsoft.com/office/powerpoint/2010/main" val="3845596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Flight, Freeze</a:t>
            </a:r>
            <a:endParaRPr lang="en-US" dirty="0"/>
          </a:p>
        </p:txBody>
      </p:sp>
      <p:sp>
        <p:nvSpPr>
          <p:cNvPr id="3" name="Content Placeholder 2"/>
          <p:cNvSpPr>
            <a:spLocks noGrp="1"/>
          </p:cNvSpPr>
          <p:nvPr>
            <p:ph idx="1"/>
          </p:nvPr>
        </p:nvSpPr>
        <p:spPr/>
        <p:txBody>
          <a:bodyPr>
            <a:noAutofit/>
          </a:bodyPr>
          <a:lstStyle/>
          <a:p>
            <a:r>
              <a:rPr lang="en-US" sz="2800" b="1" dirty="0" smtClean="0"/>
              <a:t>Fight:</a:t>
            </a:r>
            <a:r>
              <a:rPr lang="en-US" sz="2800" dirty="0" smtClean="0"/>
              <a:t> hitting, kicking, throwing objects, yelling, cursing, insults, arguing</a:t>
            </a:r>
          </a:p>
          <a:p>
            <a:r>
              <a:rPr lang="en-US" sz="2800" b="1" dirty="0" smtClean="0"/>
              <a:t>Flight:</a:t>
            </a:r>
            <a:r>
              <a:rPr lang="en-US" sz="2800" dirty="0" smtClean="0"/>
              <a:t> running away, avoiding an certain staff, skipping activities/program days, frequent and/or extended trips to the bathroom or nurse</a:t>
            </a:r>
          </a:p>
          <a:p>
            <a:r>
              <a:rPr lang="en-US" sz="2800" b="1" dirty="0" smtClean="0"/>
              <a:t>Freeze:</a:t>
            </a:r>
            <a:r>
              <a:rPr lang="en-US" sz="2800" dirty="0" smtClean="0"/>
              <a:t> physically not moving, verbally unresponsive, blank or “glassy” eyed stare, retreat postures</a:t>
            </a:r>
            <a:endParaRPr lang="en-US" sz="2800" dirty="0"/>
          </a:p>
        </p:txBody>
      </p:sp>
    </p:spTree>
    <p:extLst>
      <p:ext uri="{BB962C8B-B14F-4D97-AF65-F5344CB8AC3E}">
        <p14:creationId xmlns:p14="http://schemas.microsoft.com/office/powerpoint/2010/main" val="1381062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Our goals today are:</a:t>
            </a:r>
          </a:p>
          <a:p>
            <a:r>
              <a:rPr lang="en-US" dirty="0" smtClean="0"/>
              <a:t>To be able to define trauma</a:t>
            </a:r>
          </a:p>
          <a:p>
            <a:r>
              <a:rPr lang="en-US" dirty="0" smtClean="0"/>
              <a:t>To know the difference between traumatic experiences and being traumatized</a:t>
            </a:r>
          </a:p>
          <a:p>
            <a:r>
              <a:rPr lang="en-US" dirty="0" smtClean="0"/>
              <a:t>To recognize signs of trauma</a:t>
            </a:r>
          </a:p>
          <a:p>
            <a:r>
              <a:rPr lang="en-US" dirty="0" smtClean="0"/>
              <a:t>To know how we can make environments safe for youth by minimizing triggers</a:t>
            </a:r>
          </a:p>
          <a:p>
            <a:r>
              <a:rPr lang="en-US" dirty="0" smtClean="0"/>
              <a:t>To be able to help youth calm down if traumatic reactions are triggered</a:t>
            </a:r>
          </a:p>
          <a:p>
            <a:endParaRPr lang="en-US" dirty="0" smtClean="0"/>
          </a:p>
          <a:p>
            <a:endParaRPr lang="en-US" dirty="0"/>
          </a:p>
        </p:txBody>
      </p:sp>
    </p:spTree>
    <p:extLst>
      <p:ext uri="{BB962C8B-B14F-4D97-AF65-F5344CB8AC3E}">
        <p14:creationId xmlns:p14="http://schemas.microsoft.com/office/powerpoint/2010/main" val="1391934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trigger trauma responses?</a:t>
            </a:r>
            <a:endParaRPr lang="en-US" dirty="0"/>
          </a:p>
        </p:txBody>
      </p:sp>
      <p:sp>
        <p:nvSpPr>
          <p:cNvPr id="3" name="Content Placeholder 2"/>
          <p:cNvSpPr>
            <a:spLocks noGrp="1"/>
          </p:cNvSpPr>
          <p:nvPr>
            <p:ph idx="1"/>
          </p:nvPr>
        </p:nvSpPr>
        <p:spPr/>
        <p:txBody>
          <a:bodyPr>
            <a:normAutofit lnSpcReduction="10000"/>
          </a:bodyPr>
          <a:lstStyle/>
          <a:p>
            <a:r>
              <a:rPr lang="en-US" dirty="0" smtClean="0"/>
              <a:t>Being touched (gently or unexpectedly)</a:t>
            </a:r>
          </a:p>
          <a:p>
            <a:r>
              <a:rPr lang="en-US" dirty="0" smtClean="0"/>
              <a:t>Smells present during the traumatizing event</a:t>
            </a:r>
          </a:p>
          <a:p>
            <a:r>
              <a:rPr lang="en-US" dirty="0" smtClean="0"/>
              <a:t>Looking similar to an abuser (facial features, gender)</a:t>
            </a:r>
          </a:p>
          <a:p>
            <a:r>
              <a:rPr lang="en-US" dirty="0" smtClean="0"/>
              <a:t>Being in an environment similar to the traumatizing event</a:t>
            </a:r>
          </a:p>
          <a:p>
            <a:r>
              <a:rPr lang="en-US" dirty="0" smtClean="0"/>
              <a:t>Loud, chaotic settings</a:t>
            </a:r>
          </a:p>
          <a:p>
            <a:r>
              <a:rPr lang="en-US" dirty="0" smtClean="0"/>
              <a:t>People yelling at, or around, the youth</a:t>
            </a:r>
          </a:p>
          <a:p>
            <a:r>
              <a:rPr lang="en-US" dirty="0" smtClean="0"/>
              <a:t>Being embarrassed in front of a peers</a:t>
            </a:r>
          </a:p>
        </p:txBody>
      </p:sp>
    </p:spTree>
    <p:extLst>
      <p:ext uri="{BB962C8B-B14F-4D97-AF65-F5344CB8AC3E}">
        <p14:creationId xmlns:p14="http://schemas.microsoft.com/office/powerpoint/2010/main" val="1437379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Trauma is Activated</a:t>
            </a:r>
            <a:endParaRPr lang="en-US" dirty="0"/>
          </a:p>
        </p:txBody>
      </p:sp>
      <p:sp>
        <p:nvSpPr>
          <p:cNvPr id="3" name="Content Placeholder 2"/>
          <p:cNvSpPr>
            <a:spLocks noGrp="1"/>
          </p:cNvSpPr>
          <p:nvPr>
            <p:ph idx="1"/>
          </p:nvPr>
        </p:nvSpPr>
        <p:spPr/>
        <p:txBody>
          <a:bodyPr/>
          <a:lstStyle/>
          <a:p>
            <a:r>
              <a:rPr lang="en-US" dirty="0" smtClean="0"/>
              <a:t>With an emotionally activated person the mind and body respond to the environment as if they are in a threatening situation.</a:t>
            </a:r>
          </a:p>
          <a:p>
            <a:r>
              <a:rPr lang="en-US" dirty="0" smtClean="0"/>
              <a:t>Though experiencing flashbacks is possible, the person may not be actively recalling atraumatic event or events.</a:t>
            </a:r>
          </a:p>
          <a:p>
            <a:r>
              <a:rPr lang="en-US" dirty="0" smtClean="0"/>
              <a:t>It’s important that the adults around an activated youth be able to keep calm and be understanding during and after an episode of escalation.</a:t>
            </a:r>
          </a:p>
        </p:txBody>
      </p:sp>
    </p:spTree>
    <p:extLst>
      <p:ext uri="{BB962C8B-B14F-4D97-AF65-F5344CB8AC3E}">
        <p14:creationId xmlns:p14="http://schemas.microsoft.com/office/powerpoint/2010/main" val="293939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De-escalation</a:t>
            </a:r>
            <a:endParaRPr lang="en-US" dirty="0"/>
          </a:p>
        </p:txBody>
      </p:sp>
      <p:sp>
        <p:nvSpPr>
          <p:cNvPr id="3" name="Content Placeholder 2"/>
          <p:cNvSpPr>
            <a:spLocks noGrp="1"/>
          </p:cNvSpPr>
          <p:nvPr>
            <p:ph idx="1"/>
          </p:nvPr>
        </p:nvSpPr>
        <p:spPr/>
        <p:txBody>
          <a:bodyPr/>
          <a:lstStyle/>
          <a:p>
            <a:pPr marL="0" indent="0">
              <a:buNone/>
            </a:pPr>
            <a:r>
              <a:rPr lang="en-US" dirty="0" smtClean="0"/>
              <a:t>Helping a youth who is activated</a:t>
            </a:r>
          </a:p>
          <a:p>
            <a:pPr lvl="1"/>
            <a:r>
              <a:rPr lang="en-US" dirty="0"/>
              <a:t>Keep a safe </a:t>
            </a:r>
            <a:r>
              <a:rPr lang="en-US" dirty="0" smtClean="0"/>
              <a:t>distance, clear the space or move with the youth to a quiet space</a:t>
            </a:r>
            <a:endParaRPr lang="en-US" dirty="0"/>
          </a:p>
          <a:p>
            <a:pPr lvl="1"/>
            <a:r>
              <a:rPr lang="en-US" dirty="0"/>
              <a:t>Keep your voice </a:t>
            </a:r>
            <a:r>
              <a:rPr lang="en-US" dirty="0" smtClean="0"/>
              <a:t>even </a:t>
            </a:r>
            <a:r>
              <a:rPr lang="en-US" dirty="0"/>
              <a:t>and </a:t>
            </a:r>
            <a:r>
              <a:rPr lang="en-US" dirty="0" smtClean="0"/>
              <a:t>neutral, keep volume low if they are yelling</a:t>
            </a:r>
            <a:endParaRPr lang="en-US" dirty="0"/>
          </a:p>
          <a:p>
            <a:pPr lvl="1"/>
            <a:r>
              <a:rPr lang="en-US" dirty="0" smtClean="0"/>
              <a:t>Help them focus on the present moment</a:t>
            </a:r>
          </a:p>
          <a:p>
            <a:pPr lvl="1"/>
            <a:r>
              <a:rPr lang="en-US" dirty="0"/>
              <a:t>Make requests short and </a:t>
            </a:r>
            <a:r>
              <a:rPr lang="en-US" dirty="0" smtClean="0"/>
              <a:t>direct, give options when possible</a:t>
            </a:r>
          </a:p>
          <a:p>
            <a:pPr lvl="1"/>
            <a:r>
              <a:rPr lang="en-US" dirty="0" smtClean="0"/>
              <a:t>Describe your observations in terms of feelings and elicit youth confirmation</a:t>
            </a:r>
            <a:endParaRPr lang="en-US" dirty="0"/>
          </a:p>
          <a:p>
            <a:pPr lvl="1"/>
            <a:r>
              <a:rPr lang="en-US" dirty="0" smtClean="0"/>
              <a:t>Call/signal </a:t>
            </a:r>
            <a:r>
              <a:rPr lang="en-US" dirty="0"/>
              <a:t>for additional staff </a:t>
            </a:r>
            <a:r>
              <a:rPr lang="en-US" dirty="0" smtClean="0"/>
              <a:t>support if needed</a:t>
            </a:r>
            <a:endParaRPr lang="en-US" dirty="0"/>
          </a:p>
        </p:txBody>
      </p:sp>
    </p:spTree>
    <p:extLst>
      <p:ext uri="{BB962C8B-B14F-4D97-AF65-F5344CB8AC3E}">
        <p14:creationId xmlns:p14="http://schemas.microsoft.com/office/powerpoint/2010/main" val="941170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safe environment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calm tone of voice to communicate</a:t>
            </a:r>
          </a:p>
          <a:p>
            <a:r>
              <a:rPr lang="en-US" dirty="0" smtClean="0"/>
              <a:t>Be flexible with visualization exercises or activities that require closed eyes</a:t>
            </a:r>
          </a:p>
          <a:p>
            <a:r>
              <a:rPr lang="en-US" dirty="0" smtClean="0"/>
              <a:t>Be mindful of physical contact </a:t>
            </a:r>
          </a:p>
          <a:p>
            <a:r>
              <a:rPr lang="en-US" dirty="0" smtClean="0"/>
              <a:t>Have a check-in system to get a pulse of the group’s mood</a:t>
            </a:r>
          </a:p>
          <a:p>
            <a:r>
              <a:rPr lang="en-US" dirty="0" smtClean="0"/>
              <a:t>Make 1:1 connections with youth you are concerned about</a:t>
            </a:r>
          </a:p>
          <a:p>
            <a:r>
              <a:rPr lang="en-US" dirty="0" smtClean="0"/>
              <a:t>Encourage supportive peer responses when a youth gives an incorrect response</a:t>
            </a:r>
          </a:p>
          <a:p>
            <a:r>
              <a:rPr lang="en-US" dirty="0" smtClean="0"/>
              <a:t>Enlist the peer “leaders” whenever possible to help set a positive example</a:t>
            </a:r>
          </a:p>
          <a:p>
            <a:r>
              <a:rPr lang="en-US" dirty="0" smtClean="0"/>
              <a:t>If working 1:1 with a youth, arrange seating in “safe” configuration if possible</a:t>
            </a:r>
          </a:p>
          <a:p>
            <a:endParaRPr lang="en-US" dirty="0"/>
          </a:p>
        </p:txBody>
      </p:sp>
    </p:spTree>
    <p:extLst>
      <p:ext uri="{BB962C8B-B14F-4D97-AF65-F5344CB8AC3E}">
        <p14:creationId xmlns:p14="http://schemas.microsoft.com/office/powerpoint/2010/main" val="3003220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disclosure</a:t>
            </a:r>
            <a:endParaRPr lang="en-US" dirty="0"/>
          </a:p>
        </p:txBody>
      </p:sp>
      <p:sp>
        <p:nvSpPr>
          <p:cNvPr id="3" name="Content Placeholder 2"/>
          <p:cNvSpPr>
            <a:spLocks noGrp="1"/>
          </p:cNvSpPr>
          <p:nvPr>
            <p:ph idx="1"/>
          </p:nvPr>
        </p:nvSpPr>
        <p:spPr/>
        <p:txBody>
          <a:bodyPr/>
          <a:lstStyle/>
          <a:p>
            <a:pPr marL="0" indent="0">
              <a:buNone/>
            </a:pPr>
            <a:r>
              <a:rPr lang="en-US" dirty="0" smtClean="0"/>
              <a:t>What do you do when a youth discloses traumatic events to you?</a:t>
            </a:r>
          </a:p>
          <a:p>
            <a:pPr lvl="1"/>
            <a:r>
              <a:rPr lang="en-US" dirty="0" smtClean="0"/>
              <a:t>Know your CPS reporting obligations and agency’s procedures</a:t>
            </a:r>
          </a:p>
          <a:p>
            <a:pPr lvl="1"/>
            <a:r>
              <a:rPr lang="en-US" dirty="0"/>
              <a:t>E</a:t>
            </a:r>
            <a:r>
              <a:rPr lang="en-US" dirty="0" smtClean="0"/>
              <a:t>mpathic listening, open ended questions</a:t>
            </a:r>
          </a:p>
          <a:p>
            <a:pPr lvl="1"/>
            <a:r>
              <a:rPr lang="en-US" dirty="0" smtClean="0"/>
              <a:t>Be ready for the youth to stop abruptly OR disengage after disclosure</a:t>
            </a:r>
          </a:p>
          <a:p>
            <a:pPr lvl="1"/>
            <a:r>
              <a:rPr lang="en-US" dirty="0" smtClean="0"/>
              <a:t>You are NOT an investigator, avoid asking too many questions</a:t>
            </a:r>
          </a:p>
          <a:p>
            <a:pPr lvl="1"/>
            <a:r>
              <a:rPr lang="en-US" dirty="0" smtClean="0"/>
              <a:t>Leave the door open for future communication</a:t>
            </a:r>
          </a:p>
          <a:p>
            <a:pPr lvl="1"/>
            <a:r>
              <a:rPr lang="en-US" dirty="0" smtClean="0"/>
              <a:t>Make sure </a:t>
            </a:r>
            <a:r>
              <a:rPr lang="en-US" b="1" dirty="0" smtClean="0"/>
              <a:t>YOU </a:t>
            </a:r>
            <a:r>
              <a:rPr lang="en-US" dirty="0" smtClean="0"/>
              <a:t>have someone you can process the situation with (vicarious trauma)</a:t>
            </a:r>
            <a:endParaRPr lang="en-US" dirty="0"/>
          </a:p>
        </p:txBody>
      </p:sp>
    </p:spTree>
    <p:extLst>
      <p:ext uri="{BB962C8B-B14F-4D97-AF65-F5344CB8AC3E}">
        <p14:creationId xmlns:p14="http://schemas.microsoft.com/office/powerpoint/2010/main" val="3293126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My Contact Information</a:t>
            </a:r>
            <a:endParaRPr lang="en-US" dirty="0"/>
          </a:p>
        </p:txBody>
      </p:sp>
      <p:sp>
        <p:nvSpPr>
          <p:cNvPr id="5" name="Subtitle 4"/>
          <p:cNvSpPr>
            <a:spLocks noGrp="1"/>
          </p:cNvSpPr>
          <p:nvPr>
            <p:ph type="subTitle" idx="1"/>
          </p:nvPr>
        </p:nvSpPr>
        <p:spPr/>
        <p:txBody>
          <a:bodyPr/>
          <a:lstStyle/>
          <a:p>
            <a:r>
              <a:rPr lang="en-US" dirty="0">
                <a:hlinkClick r:id="rId2"/>
              </a:rPr>
              <a:t>c</a:t>
            </a:r>
            <a:r>
              <a:rPr lang="en-US" dirty="0" smtClean="0">
                <a:hlinkClick r:id="rId2"/>
              </a:rPr>
              <a:t>hristina.downing@ymcadc.org</a:t>
            </a:r>
            <a:endParaRPr lang="en-US" dirty="0" smtClean="0"/>
          </a:p>
          <a:p>
            <a:r>
              <a:rPr lang="en-US" dirty="0" smtClean="0"/>
              <a:t>301-284-8586 (cell)</a:t>
            </a:r>
            <a:endParaRPr lang="en-US" dirty="0"/>
          </a:p>
        </p:txBody>
      </p:sp>
    </p:spTree>
    <p:extLst>
      <p:ext uri="{BB962C8B-B14F-4D97-AF65-F5344CB8AC3E}">
        <p14:creationId xmlns:p14="http://schemas.microsoft.com/office/powerpoint/2010/main" val="1946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u="sng" dirty="0" smtClean="0"/>
              <a:t>is</a:t>
            </a:r>
            <a:r>
              <a:rPr lang="en-US" dirty="0" smtClean="0"/>
              <a:t> trauma?</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Merriam-Webster says…</a:t>
            </a:r>
          </a:p>
          <a:p>
            <a:pPr marL="457200" lvl="1" indent="0">
              <a:buNone/>
            </a:pPr>
            <a:r>
              <a:rPr lang="en-US" dirty="0" smtClean="0"/>
              <a:t/>
            </a:r>
            <a:br>
              <a:rPr lang="en-US" dirty="0" smtClean="0"/>
            </a:br>
            <a:r>
              <a:rPr lang="en-US" sz="2400" dirty="0" smtClean="0"/>
              <a:t>1a. An injury (as a wound) to living tissue caused by an extrinsic agent.</a:t>
            </a:r>
          </a:p>
          <a:p>
            <a:pPr marL="457200" lvl="1" indent="-457200">
              <a:lnSpc>
                <a:spcPts val="1400"/>
              </a:lnSpc>
              <a:buNone/>
            </a:pPr>
            <a:r>
              <a:rPr lang="en-US" sz="2400" dirty="0" smtClean="0"/>
              <a:t>	1b. A disordered psychic or behavioral state resulting from severe mental or</a:t>
            </a:r>
          </a:p>
          <a:p>
            <a:pPr marL="457200" lvl="1" indent="-457200">
              <a:lnSpc>
                <a:spcPts val="1400"/>
              </a:lnSpc>
              <a:buNone/>
            </a:pPr>
            <a:r>
              <a:rPr lang="en-US" sz="2400" dirty="0"/>
              <a:t>	</a:t>
            </a:r>
            <a:r>
              <a:rPr lang="en-US" sz="2400" dirty="0" smtClean="0"/>
              <a:t>	 emotional stress or physical injury</a:t>
            </a:r>
          </a:p>
          <a:p>
            <a:pPr marL="457200" lvl="1" indent="0">
              <a:buNone/>
            </a:pPr>
            <a:r>
              <a:rPr lang="en-US" sz="2400" dirty="0" smtClean="0"/>
              <a:t>1c. An emotional upset</a:t>
            </a:r>
          </a:p>
          <a:p>
            <a:pPr marL="457200" lvl="1" indent="0">
              <a:buNone/>
            </a:pPr>
            <a:r>
              <a:rPr lang="en-US" sz="2400" dirty="0" smtClean="0"/>
              <a:t>2. An agent, force, or mechanism that causes trauma</a:t>
            </a:r>
          </a:p>
        </p:txBody>
      </p:sp>
    </p:spTree>
    <p:extLst>
      <p:ext uri="{BB962C8B-B14F-4D97-AF65-F5344CB8AC3E}">
        <p14:creationId xmlns:p14="http://schemas.microsoft.com/office/powerpoint/2010/main" val="19258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most people think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33" y="2550695"/>
            <a:ext cx="7293132" cy="348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1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Traumatic events</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Physical abuse			Assault			Molestation		Death of a loved one</a:t>
            </a:r>
          </a:p>
          <a:p>
            <a:pPr marL="0" indent="0">
              <a:buNone/>
            </a:pPr>
            <a:r>
              <a:rPr lang="en-US" dirty="0" smtClean="0"/>
              <a:t>	Explosions		Community violence		Car accidents		Drowning</a:t>
            </a:r>
          </a:p>
          <a:p>
            <a:pPr marL="0" indent="0">
              <a:buNone/>
            </a:pPr>
            <a:r>
              <a:rPr lang="en-US" dirty="0" smtClean="0"/>
              <a:t>Witnessing violence		Terrorist attacks		War		Being arrested</a:t>
            </a:r>
          </a:p>
          <a:p>
            <a:pPr marL="0" indent="0">
              <a:buNone/>
            </a:pPr>
            <a:r>
              <a:rPr lang="en-US" dirty="0" smtClean="0"/>
              <a:t>	Natural disasters		Rape 	Divorce	Bullying	Medical procedures</a:t>
            </a:r>
          </a:p>
          <a:p>
            <a:pPr marL="0" indent="0">
              <a:buNone/>
            </a:pPr>
            <a:r>
              <a:rPr lang="en-US" dirty="0" smtClean="0"/>
              <a:t>Animal attacks		Violent TV shows		Emotional abuse		Immigration</a:t>
            </a:r>
          </a:p>
          <a:p>
            <a:pPr marL="0" indent="0">
              <a:buNone/>
            </a:pPr>
            <a:r>
              <a:rPr lang="en-US" dirty="0" smtClean="0"/>
              <a:t>	1</a:t>
            </a:r>
            <a:r>
              <a:rPr lang="en-US" baseline="30000" dirty="0" smtClean="0"/>
              <a:t>st</a:t>
            </a:r>
            <a:r>
              <a:rPr lang="en-US" dirty="0" smtClean="0"/>
              <a:t> day of school		Hearing about violence		Being kidnapped</a:t>
            </a:r>
            <a:endParaRPr lang="en-US" dirty="0"/>
          </a:p>
        </p:txBody>
      </p:sp>
    </p:spTree>
    <p:extLst>
      <p:ext uri="{BB962C8B-B14F-4D97-AF65-F5344CB8AC3E}">
        <p14:creationId xmlns:p14="http://schemas.microsoft.com/office/powerpoint/2010/main" val="1246567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descriptions of trauma</a:t>
            </a:r>
            <a:endParaRPr lang="en-US" dirty="0"/>
          </a:p>
        </p:txBody>
      </p:sp>
      <p:sp>
        <p:nvSpPr>
          <p:cNvPr id="3" name="Content Placeholder 2"/>
          <p:cNvSpPr>
            <a:spLocks noGrp="1"/>
          </p:cNvSpPr>
          <p:nvPr>
            <p:ph idx="1"/>
          </p:nvPr>
        </p:nvSpPr>
        <p:spPr/>
        <p:txBody>
          <a:bodyPr/>
          <a:lstStyle/>
          <a:p>
            <a:r>
              <a:rPr lang="en-US" dirty="0" smtClean="0"/>
              <a:t>Reactive attachment disorder</a:t>
            </a:r>
          </a:p>
          <a:p>
            <a:r>
              <a:rPr lang="en-US" dirty="0" smtClean="0"/>
              <a:t>Disinhibited Social Engagement Disorder</a:t>
            </a:r>
          </a:p>
          <a:p>
            <a:r>
              <a:rPr lang="en-US" dirty="0"/>
              <a:t>Acute Stress Disorder</a:t>
            </a:r>
          </a:p>
          <a:p>
            <a:r>
              <a:rPr lang="en-US" dirty="0" smtClean="0"/>
              <a:t>Post Traumatic Stress Disorder (PTSD)</a:t>
            </a:r>
          </a:p>
          <a:p>
            <a:r>
              <a:rPr lang="en-US" dirty="0" smtClean="0"/>
              <a:t>Adjustment Disorder</a:t>
            </a:r>
            <a:endParaRPr lang="en-US" dirty="0"/>
          </a:p>
        </p:txBody>
      </p:sp>
    </p:spTree>
    <p:extLst>
      <p:ext uri="{BB962C8B-B14F-4D97-AF65-F5344CB8AC3E}">
        <p14:creationId xmlns:p14="http://schemas.microsoft.com/office/powerpoint/2010/main" val="1482109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Childhood Experiences (ACEs)</a:t>
            </a:r>
            <a:endParaRPr lang="en-US" dirty="0"/>
          </a:p>
        </p:txBody>
      </p:sp>
      <p:sp>
        <p:nvSpPr>
          <p:cNvPr id="3" name="Content Placeholder 2"/>
          <p:cNvSpPr>
            <a:spLocks noGrp="1"/>
          </p:cNvSpPr>
          <p:nvPr>
            <p:ph idx="1"/>
          </p:nvPr>
        </p:nvSpPr>
        <p:spPr/>
        <p:txBody>
          <a:bodyPr>
            <a:normAutofit lnSpcReduction="10000"/>
          </a:bodyPr>
          <a:lstStyle/>
          <a:p>
            <a:r>
              <a:rPr lang="en-US" dirty="0"/>
              <a:t>Adverse childhood experiences (ACEs) are stressful or traumatic events, including abuse and neglect. They may also include household dysfunction such as witnessing domestic violence or growing up with family members who </a:t>
            </a:r>
            <a:r>
              <a:rPr lang="en-US" dirty="0" smtClean="0"/>
              <a:t>have substance abuse disorders.</a:t>
            </a:r>
          </a:p>
          <a:p>
            <a:endParaRPr lang="en-US" dirty="0" smtClean="0"/>
          </a:p>
          <a:p>
            <a:pPr marL="0" indent="0">
              <a:buNone/>
            </a:pPr>
            <a:endParaRPr lang="en-US" dirty="0"/>
          </a:p>
          <a:p>
            <a:pPr marL="0" indent="0">
              <a:buNone/>
            </a:pPr>
            <a:r>
              <a:rPr lang="en-US" dirty="0" smtClean="0"/>
              <a:t>Reference:  </a:t>
            </a:r>
            <a:r>
              <a:rPr lang="en-US" dirty="0" smtClean="0">
                <a:hlinkClick r:id="rId3"/>
              </a:rPr>
              <a:t>http</a:t>
            </a:r>
            <a:r>
              <a:rPr lang="en-US" dirty="0">
                <a:hlinkClick r:id="rId3"/>
              </a:rPr>
              <a:t>://</a:t>
            </a:r>
            <a:r>
              <a:rPr lang="en-US" dirty="0" smtClean="0">
                <a:hlinkClick r:id="rId3"/>
              </a:rPr>
              <a:t>www.samhsa.gov/capt/practicing-effective-prevention/prevention-behavioral-health/adverse-childhood-experiences</a:t>
            </a:r>
            <a:endParaRPr lang="en-US" dirty="0"/>
          </a:p>
        </p:txBody>
      </p:sp>
    </p:spTree>
    <p:extLst>
      <p:ext uri="{BB962C8B-B14F-4D97-AF65-F5344CB8AC3E}">
        <p14:creationId xmlns:p14="http://schemas.microsoft.com/office/powerpoint/2010/main" val="4272764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ACEs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Multiple studies found correlations between ACEs and various problems later in life. These problems include:</a:t>
            </a:r>
          </a:p>
          <a:p>
            <a:pPr marL="0" indent="0">
              <a:buNone/>
            </a:pPr>
            <a:r>
              <a:rPr lang="en-US" dirty="0" smtClean="0"/>
              <a:t>Alcoholism 	Unintended pregnancy		Illicit drug use		Teen pregnancy</a:t>
            </a:r>
          </a:p>
          <a:p>
            <a:pPr marL="0" indent="0">
              <a:buNone/>
            </a:pPr>
            <a:r>
              <a:rPr lang="en-US" dirty="0" smtClean="0"/>
              <a:t>	Liver disease		STIs	Chronic medical conditions	Alcohol </a:t>
            </a:r>
            <a:r>
              <a:rPr lang="en-US" dirty="0"/>
              <a:t>abuse</a:t>
            </a:r>
            <a:endParaRPr lang="en-US" dirty="0" smtClean="0"/>
          </a:p>
          <a:p>
            <a:pPr marL="0" indent="0">
              <a:buNone/>
            </a:pPr>
            <a:r>
              <a:rPr lang="en-US" dirty="0" smtClean="0"/>
              <a:t>Depression	Early initiation of smoking		Early initiation of sexual activity</a:t>
            </a:r>
          </a:p>
          <a:p>
            <a:pPr marL="0" indent="0">
              <a:buNone/>
            </a:pPr>
            <a:endParaRPr lang="en-US" dirty="0"/>
          </a:p>
          <a:p>
            <a:pPr marL="0" indent="0">
              <a:buNone/>
            </a:pPr>
            <a:r>
              <a:rPr lang="en-US" dirty="0">
                <a:hlinkClick r:id="rId2"/>
              </a:rPr>
              <a:t>http://</a:t>
            </a:r>
            <a:r>
              <a:rPr lang="en-US" dirty="0" smtClean="0">
                <a:hlinkClick r:id="rId2"/>
              </a:rPr>
              <a:t>www.cdc.gov/violenceprevention/acestudy/findings.html</a:t>
            </a:r>
            <a:endParaRPr lang="en-US" dirty="0" smtClean="0"/>
          </a:p>
        </p:txBody>
      </p:sp>
    </p:spTree>
    <p:extLst>
      <p:ext uri="{BB962C8B-B14F-4D97-AF65-F5344CB8AC3E}">
        <p14:creationId xmlns:p14="http://schemas.microsoft.com/office/powerpoint/2010/main" val="4058121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ACE Quiz</a:t>
            </a:r>
            <a:endParaRPr lang="en-US" dirty="0"/>
          </a:p>
        </p:txBody>
      </p:sp>
      <p:sp>
        <p:nvSpPr>
          <p:cNvPr id="3" name="Content Placeholder 2"/>
          <p:cNvSpPr>
            <a:spLocks noGrp="1"/>
          </p:cNvSpPr>
          <p:nvPr>
            <p:ph idx="1"/>
          </p:nvPr>
        </p:nvSpPr>
        <p:spPr/>
        <p:txBody>
          <a:bodyPr>
            <a:normAutofit fontScale="40000" lnSpcReduction="20000"/>
          </a:bodyPr>
          <a:lstStyle/>
          <a:p>
            <a:pPr marL="0" indent="0" fontAlgn="base">
              <a:buNone/>
            </a:pPr>
            <a:r>
              <a:rPr lang="en-US" sz="5600" dirty="0"/>
              <a:t>Prior to your 18th birthday:</a:t>
            </a:r>
          </a:p>
          <a:p>
            <a:pPr marL="365760" indent="-274320" fontAlgn="base">
              <a:spcBef>
                <a:spcPts val="400"/>
              </a:spcBef>
              <a:buFont typeface="+mj-lt"/>
              <a:buAutoNum type="arabicPeriod"/>
            </a:pPr>
            <a:r>
              <a:rPr lang="en-US" sz="4300" dirty="0"/>
              <a:t>Did a parent or other adult in the household often or very often… Swear at you, insult you, put you down, or humiliate you? or Act in a way that made you afraid that you might be physically hurt?</a:t>
            </a:r>
            <a:br>
              <a:rPr lang="en-US" sz="4300" dirty="0"/>
            </a:br>
            <a:endParaRPr lang="en-US" sz="4300" dirty="0"/>
          </a:p>
          <a:p>
            <a:pPr marL="365760" indent="-274320" fontAlgn="base">
              <a:spcBef>
                <a:spcPts val="400"/>
              </a:spcBef>
              <a:buFont typeface="+mj-lt"/>
              <a:buAutoNum type="arabicPeriod"/>
            </a:pPr>
            <a:r>
              <a:rPr lang="en-US" sz="4300" dirty="0" smtClean="0"/>
              <a:t>Did a parent or other adult in the household often or very often… Push, grab, slap, or throw something at you? or Ever hit you so hard that you had marks or were injured?</a:t>
            </a:r>
            <a:br>
              <a:rPr lang="en-US" sz="4300" dirty="0" smtClean="0"/>
            </a:br>
            <a:endParaRPr lang="en-US" sz="4300" dirty="0" smtClean="0"/>
          </a:p>
          <a:p>
            <a:pPr marL="365760" indent="-274320" fontAlgn="base">
              <a:spcBef>
                <a:spcPts val="400"/>
              </a:spcBef>
              <a:buFont typeface="+mj-lt"/>
              <a:buAutoNum type="arabicPeriod"/>
            </a:pPr>
            <a:r>
              <a:rPr lang="en-US" sz="4300" dirty="0" smtClean="0"/>
              <a:t>Did an adult or person at least 5 years older than you ever… Touch or fondle you or have you touch their body in a sexual way? or Attempt or actually have oral, anal, or vaginal intercourse with you?</a:t>
            </a:r>
            <a:br>
              <a:rPr lang="en-US" sz="4300" dirty="0" smtClean="0"/>
            </a:br>
            <a:endParaRPr lang="en-US" sz="4300" dirty="0" smtClean="0"/>
          </a:p>
          <a:p>
            <a:pPr fontAlgn="base"/>
            <a:endParaRPr lang="en-US" dirty="0"/>
          </a:p>
          <a:p>
            <a:pPr marL="0" indent="0" fontAlgn="base">
              <a:buNone/>
            </a:pPr>
            <a:r>
              <a:rPr lang="en-US" sz="4800" dirty="0" smtClean="0"/>
              <a:t>Reference:  </a:t>
            </a:r>
            <a:r>
              <a:rPr lang="en-US" sz="4800" dirty="0" smtClean="0">
                <a:hlinkClick r:id="rId3"/>
              </a:rPr>
              <a:t>http</a:t>
            </a:r>
            <a:r>
              <a:rPr lang="en-US" sz="4800" dirty="0">
                <a:hlinkClick r:id="rId3"/>
              </a:rPr>
              <a:t>://acestoohigh.com/got-your-ace-score</a:t>
            </a:r>
            <a:r>
              <a:rPr lang="en-US" sz="4800" dirty="0" smtClean="0">
                <a:hlinkClick r:id="rId3"/>
              </a:rPr>
              <a:t>/</a:t>
            </a:r>
            <a:endParaRPr lang="en-US" sz="4800" dirty="0"/>
          </a:p>
        </p:txBody>
      </p:sp>
    </p:spTree>
    <p:extLst>
      <p:ext uri="{BB962C8B-B14F-4D97-AF65-F5344CB8AC3E}">
        <p14:creationId xmlns:p14="http://schemas.microsoft.com/office/powerpoint/2010/main" val="2354916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886</TotalTime>
  <Words>2224</Words>
  <Application>Microsoft Office PowerPoint</Application>
  <PresentationFormat>Widescreen</PresentationFormat>
  <Paragraphs>224</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Understanding Trauma</vt:lpstr>
      <vt:lpstr>Objectives</vt:lpstr>
      <vt:lpstr>What is trauma?</vt:lpstr>
      <vt:lpstr>What most people think</vt:lpstr>
      <vt:lpstr>Traumatic events</vt:lpstr>
      <vt:lpstr>Clinical descriptions of trauma</vt:lpstr>
      <vt:lpstr>Adverse Childhood Experiences (ACEs)</vt:lpstr>
      <vt:lpstr>The impact of ACEs</vt:lpstr>
      <vt:lpstr>Take the ACE Quiz</vt:lpstr>
      <vt:lpstr>ACE Quiz (part 2)</vt:lpstr>
      <vt:lpstr>ACE Quiz (part 3)</vt:lpstr>
      <vt:lpstr>Original findings</vt:lpstr>
      <vt:lpstr>Experiencing trauma ≠ Traumatized</vt:lpstr>
      <vt:lpstr>Building resilience</vt:lpstr>
      <vt:lpstr>Building resilience</vt:lpstr>
      <vt:lpstr>Knowing who’s traumatized</vt:lpstr>
      <vt:lpstr>Escalation</vt:lpstr>
      <vt:lpstr>Escalation (con’t)</vt:lpstr>
      <vt:lpstr>Fight, Flight, Freeze</vt:lpstr>
      <vt:lpstr>What can trigger trauma responses?</vt:lpstr>
      <vt:lpstr>When Trauma is Activated</vt:lpstr>
      <vt:lpstr>De-escalation</vt:lpstr>
      <vt:lpstr>Creating a safe environment</vt:lpstr>
      <vt:lpstr>Trauma disclosure</vt:lpstr>
      <vt:lpstr>My 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Trauma</dc:title>
  <dc:creator>Christina Downing</dc:creator>
  <cp:lastModifiedBy>Peter Garza</cp:lastModifiedBy>
  <cp:revision>47</cp:revision>
  <cp:lastPrinted>2016-03-14T14:06:00Z</cp:lastPrinted>
  <dcterms:created xsi:type="dcterms:W3CDTF">2016-03-09T01:09:45Z</dcterms:created>
  <dcterms:modified xsi:type="dcterms:W3CDTF">2016-03-23T16:16:38Z</dcterms:modified>
</cp:coreProperties>
</file>