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3"/>
  </p:notesMasterIdLst>
  <p:sldIdLst>
    <p:sldId id="256" r:id="rId2"/>
  </p:sldIdLst>
  <p:sldSz cx="9144000" cy="6858000" type="screen4x3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515FB"/>
    <a:srgbClr val="990000"/>
    <a:srgbClr val="CC0000"/>
    <a:srgbClr val="FFFF00"/>
    <a:srgbClr val="66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6434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466434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BB867D9F-1671-49C5-B85F-C383F0F8037A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50963" y="1162050"/>
            <a:ext cx="4179887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46" tIns="46223" rIns="92446" bIns="4622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2" y="4473892"/>
            <a:ext cx="5505450" cy="3660458"/>
          </a:xfrm>
          <a:prstGeom prst="rect">
            <a:avLst/>
          </a:prstGeom>
        </p:spPr>
        <p:txBody>
          <a:bodyPr vert="horz" lIns="92446" tIns="46223" rIns="92446" bIns="46223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82119" cy="466433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102" y="8829967"/>
            <a:ext cx="2982119" cy="466433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23E092BC-C982-4505-9C18-718B334CA8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2029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E092BC-C982-4505-9C18-718B334CA83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54291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FDBC8-58E3-4A29-9248-E5E3A45EC9AD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88777-28D4-4FAA-8464-F49DB2AF07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34587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FDBC8-58E3-4A29-9248-E5E3A45EC9AD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88777-28D4-4FAA-8464-F49DB2AF07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48275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FDBC8-58E3-4A29-9248-E5E3A45EC9AD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88777-28D4-4FAA-8464-F49DB2AF07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5340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FDBC8-58E3-4A29-9248-E5E3A45EC9AD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88777-28D4-4FAA-8464-F49DB2AF07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1544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FDBC8-58E3-4A29-9248-E5E3A45EC9AD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88777-28D4-4FAA-8464-F49DB2AF07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08610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FDBC8-58E3-4A29-9248-E5E3A45EC9AD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88777-28D4-4FAA-8464-F49DB2AF07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738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FDBC8-58E3-4A29-9248-E5E3A45EC9AD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88777-28D4-4FAA-8464-F49DB2AF07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3197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FDBC8-58E3-4A29-9248-E5E3A45EC9AD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88777-28D4-4FAA-8464-F49DB2AF07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050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FDBC8-58E3-4A29-9248-E5E3A45EC9AD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88777-28D4-4FAA-8464-F49DB2AF07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28094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FDBC8-58E3-4A29-9248-E5E3A45EC9AD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88777-28D4-4FAA-8464-F49DB2AF07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530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FDBC8-58E3-4A29-9248-E5E3A45EC9AD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88777-28D4-4FAA-8464-F49DB2AF07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66590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1FDBC8-58E3-4A29-9248-E5E3A45EC9AD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488777-28D4-4FAA-8464-F49DB2AF07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8005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mailto:opal.burgess@montgomerycountymd.gov" TargetMode="External"/><Relationship Id="rId13" Type="http://schemas.openxmlformats.org/officeDocument/2006/relationships/hyperlink" Target="mailto:Claudia_Cooper@mcpsmd.org" TargetMode="External"/><Relationship Id="rId18" Type="http://schemas.openxmlformats.org/officeDocument/2006/relationships/hyperlink" Target="mailto:jason_R_abushaikha@mcpsmd.org" TargetMode="External"/><Relationship Id="rId26" Type="http://schemas.openxmlformats.org/officeDocument/2006/relationships/hyperlink" Target="mailto:Gloria_Stewart@mcpsmd.org" TargetMode="External"/><Relationship Id="rId3" Type="http://schemas.openxmlformats.org/officeDocument/2006/relationships/hyperlink" Target="mailto:robin.riley@montgomerycountymd.gov" TargetMode="External"/><Relationship Id="rId21" Type="http://schemas.openxmlformats.org/officeDocument/2006/relationships/hyperlink" Target="mailto:hahid_Muhammad@mcpsmd.org" TargetMode="External"/><Relationship Id="rId7" Type="http://schemas.openxmlformats.org/officeDocument/2006/relationships/hyperlink" Target="mailto:monica.clark-Phillips@montgomerycountymd.gov" TargetMode="External"/><Relationship Id="rId12" Type="http://schemas.openxmlformats.org/officeDocument/2006/relationships/hyperlink" Target="mailto:James_K_Allrich@mcpsmd.org" TargetMode="External"/><Relationship Id="rId17" Type="http://schemas.openxmlformats.org/officeDocument/2006/relationships/hyperlink" Target="mailto:rico.taylor@montgomerycountymd.gov" TargetMode="External"/><Relationship Id="rId25" Type="http://schemas.openxmlformats.org/officeDocument/2006/relationships/hyperlink" Target="mailto:Michele_A_Keyes@mcpsmd.org" TargetMode="External"/><Relationship Id="rId2" Type="http://schemas.openxmlformats.org/officeDocument/2006/relationships/notesSlide" Target="../notesSlides/notesSlide1.xml"/><Relationship Id="rId16" Type="http://schemas.openxmlformats.org/officeDocument/2006/relationships/hyperlink" Target="mailto:Nicole_Sosik@mcpsmd.org" TargetMode="External"/><Relationship Id="rId20" Type="http://schemas.openxmlformats.org/officeDocument/2006/relationships/hyperlink" Target="mailto:Shahid_Muhammad@mcpsmd.org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jerome.jackson@montgomerycountymd.gov" TargetMode="External"/><Relationship Id="rId11" Type="http://schemas.openxmlformats.org/officeDocument/2006/relationships/hyperlink" Target="mailto:peter.garza@collaborationcouncil.org" TargetMode="External"/><Relationship Id="rId24" Type="http://schemas.openxmlformats.org/officeDocument/2006/relationships/hyperlink" Target="mailto:Royce_J_Williams@mcpsmd.org" TargetMode="External"/><Relationship Id="rId5" Type="http://schemas.openxmlformats.org/officeDocument/2006/relationships/hyperlink" Target="mailto:adriane.clutter@montgomerycountymd.gov" TargetMode="External"/><Relationship Id="rId15" Type="http://schemas.openxmlformats.org/officeDocument/2006/relationships/hyperlink" Target="mailto:jasmine.jones@montgomerycountymd.gov" TargetMode="External"/><Relationship Id="rId23" Type="http://schemas.openxmlformats.org/officeDocument/2006/relationships/hyperlink" Target="mailto:Kimberly_N_HaydenWilliams@mcpsmd.org" TargetMode="External"/><Relationship Id="rId10" Type="http://schemas.openxmlformats.org/officeDocument/2006/relationships/hyperlink" Target="mailto:lsobolov@collaborationcouncil.org" TargetMode="External"/><Relationship Id="rId19" Type="http://schemas.openxmlformats.org/officeDocument/2006/relationships/hyperlink" Target="mailto:Lily_V_Lake-Parcan@mcpsmd.org" TargetMode="External"/><Relationship Id="rId4" Type="http://schemas.openxmlformats.org/officeDocument/2006/relationships/hyperlink" Target="mailto:tiffany.nelson@montgomerycountymd.gov" TargetMode="External"/><Relationship Id="rId9" Type="http://schemas.openxmlformats.org/officeDocument/2006/relationships/hyperlink" Target="mailto:emily.mcdonell@montgomerycountymd.gov" TargetMode="External"/><Relationship Id="rId14" Type="http://schemas.openxmlformats.org/officeDocument/2006/relationships/hyperlink" Target="mailto:Jeffrey_T_Brown@mcpsmd.org" TargetMode="External"/><Relationship Id="rId22" Type="http://schemas.openxmlformats.org/officeDocument/2006/relationships/hyperlink" Target="mailto:James_W_Lewis@mcpsmd.or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4000" y="20518"/>
            <a:ext cx="69342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Excel Beyond the Bell Middle School Staff &amp; Contact Information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22650" y="649076"/>
            <a:ext cx="8764416" cy="1200329"/>
          </a:xfrm>
          <a:prstGeom prst="rect">
            <a:avLst/>
          </a:prstGeom>
          <a:effectLst>
            <a:innerShdw blurRad="114300">
              <a:prstClr val="black"/>
            </a:inn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900" b="1" dirty="0">
                <a:latin typeface="+mj-lt"/>
              </a:rPr>
              <a:t>Robin Riley, Acting Director			 	Tiffany Nelson, Specialist 	</a:t>
            </a:r>
          </a:p>
          <a:p>
            <a:r>
              <a:rPr lang="en-US" sz="900" b="1" dirty="0">
                <a:latin typeface="+mj-lt"/>
              </a:rPr>
              <a:t>C) 240-876-0134  W) 240-777-6824      </a:t>
            </a:r>
            <a:r>
              <a:rPr lang="en-US" sz="900" b="1" dirty="0">
                <a:latin typeface="+mj-lt"/>
                <a:hlinkClick r:id="rId3"/>
              </a:rPr>
              <a:t>robin.riley@montgomerycountymd.gov</a:t>
            </a:r>
            <a:r>
              <a:rPr lang="en-US" sz="900" b="1" dirty="0">
                <a:latin typeface="+mj-lt"/>
              </a:rPr>
              <a:t> 	C) 240-472-4144  W) 240-777-6843	</a:t>
            </a:r>
            <a:r>
              <a:rPr lang="en-US" sz="900" b="1" dirty="0">
                <a:latin typeface="+mj-lt"/>
                <a:hlinkClick r:id="rId4"/>
              </a:rPr>
              <a:t>tiffany.nelson@montgomerycountymd.gov</a:t>
            </a:r>
            <a:r>
              <a:rPr lang="en-US" sz="900" b="1" dirty="0">
                <a:latin typeface="+mj-lt"/>
              </a:rPr>
              <a:t> </a:t>
            </a:r>
          </a:p>
          <a:p>
            <a:r>
              <a:rPr lang="en-US" sz="900" b="1" dirty="0">
                <a:latin typeface="+mj-lt"/>
              </a:rPr>
              <a:t>Adriane Clutter, Division Chief				 Jerome Jackson, Specialist</a:t>
            </a:r>
          </a:p>
          <a:p>
            <a:r>
              <a:rPr lang="en-US" sz="900" b="1" dirty="0">
                <a:latin typeface="+mj-lt"/>
              </a:rPr>
              <a:t>C) 240-485-8524	W) 240-777-6914  </a:t>
            </a:r>
            <a:r>
              <a:rPr lang="en-US" sz="900" b="1" dirty="0">
                <a:latin typeface="+mj-lt"/>
                <a:hlinkClick r:id="rId5"/>
              </a:rPr>
              <a:t>adriane.clutter@montgomerycountymd.gov</a:t>
            </a:r>
            <a:r>
              <a:rPr lang="en-US" sz="900" b="1" dirty="0">
                <a:latin typeface="+mj-lt"/>
              </a:rPr>
              <a:t> 	 C) 240-475-6527  W)240-777-8083	</a:t>
            </a:r>
            <a:r>
              <a:rPr lang="en-US" sz="900" b="1" dirty="0">
                <a:latin typeface="+mj-lt"/>
                <a:hlinkClick r:id="rId6"/>
              </a:rPr>
              <a:t>jerome.jackson@montgomerycountymd.gov</a:t>
            </a:r>
            <a:r>
              <a:rPr lang="en-US" sz="900" b="1" dirty="0">
                <a:latin typeface="+mj-lt"/>
              </a:rPr>
              <a:t> </a:t>
            </a:r>
          </a:p>
          <a:p>
            <a:r>
              <a:rPr lang="en-US" sz="900" b="1" dirty="0">
                <a:latin typeface="+mj-lt"/>
              </a:rPr>
              <a:t>Monica Clark-Phillips, Manager  				 Opal Burgess, Specialist</a:t>
            </a:r>
          </a:p>
          <a:p>
            <a:r>
              <a:rPr lang="en-US" sz="900" b="1" dirty="0">
                <a:latin typeface="+mj-lt"/>
              </a:rPr>
              <a:t>C) 240-778-9514 w) 240—777-6961  </a:t>
            </a:r>
            <a:r>
              <a:rPr lang="en-US" sz="900" b="1" dirty="0">
                <a:latin typeface="+mj-lt"/>
                <a:hlinkClick r:id="rId7"/>
              </a:rPr>
              <a:t>monica.clark-Phillips@montgomerycountymd.gov</a:t>
            </a:r>
            <a:r>
              <a:rPr lang="en-US" sz="900" b="1" dirty="0">
                <a:latin typeface="+mj-lt"/>
              </a:rPr>
              <a:t>  	 C) 240-672-7399 W)240-777-6928	</a:t>
            </a:r>
            <a:r>
              <a:rPr lang="en-US" sz="900" b="1" dirty="0">
                <a:latin typeface="+mj-lt"/>
                <a:hlinkClick r:id="rId8"/>
              </a:rPr>
              <a:t>opal.burgess@montgomerycountymd.gov</a:t>
            </a:r>
            <a:endParaRPr lang="en-US" sz="900" b="1" dirty="0">
              <a:latin typeface="+mj-lt"/>
            </a:endParaRPr>
          </a:p>
          <a:p>
            <a:r>
              <a:rPr lang="en-US" sz="900" b="1" dirty="0"/>
              <a:t>Emily McDonell, Supervisor </a:t>
            </a:r>
            <a:r>
              <a:rPr lang="en-US" sz="900" b="1" dirty="0">
                <a:latin typeface="+mj-lt"/>
              </a:rPr>
              <a:t>			 	Carla Benavides, Specialist </a:t>
            </a:r>
          </a:p>
          <a:p>
            <a:r>
              <a:rPr lang="en-US" sz="900" b="1" dirty="0"/>
              <a:t>C) 240-832-8640   W)240-777-8081      </a:t>
            </a:r>
            <a:r>
              <a:rPr lang="en-US" sz="900" b="1" dirty="0">
                <a:hlinkClick r:id="rId9"/>
              </a:rPr>
              <a:t>emily.mcdonell@montgomerycountymd.gov </a:t>
            </a:r>
            <a:r>
              <a:rPr lang="en-US" sz="900" b="1" dirty="0">
                <a:latin typeface="+mj-lt"/>
              </a:rPr>
              <a:t> 	C) 240-994-1668  W)240-777-6874	</a:t>
            </a:r>
            <a:r>
              <a:rPr lang="en-US" sz="900" b="1" u="sng" dirty="0">
                <a:solidFill>
                  <a:srgbClr val="1515FB"/>
                </a:solidFill>
                <a:latin typeface="+mj-lt"/>
              </a:rPr>
              <a:t>carla.benavides@montgomerycountymd.gov</a:t>
            </a:r>
          </a:p>
        </p:txBody>
      </p:sp>
      <p:sp>
        <p:nvSpPr>
          <p:cNvPr id="8" name="Rectangle 7"/>
          <p:cNvSpPr/>
          <p:nvPr/>
        </p:nvSpPr>
        <p:spPr>
          <a:xfrm>
            <a:off x="2390281" y="1935208"/>
            <a:ext cx="5105400" cy="533400"/>
          </a:xfrm>
          <a:prstGeom prst="rect">
            <a:avLst/>
          </a:prstGeom>
          <a:ln>
            <a:solidFill>
              <a:srgbClr val="6600CC"/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en-US" sz="900" b="1" dirty="0">
                <a:latin typeface="Calibri" panose="020F0502020204030204" pitchFamily="34" charset="0"/>
              </a:rPr>
              <a:t>MCCC EBB Oversight:		</a:t>
            </a:r>
          </a:p>
          <a:p>
            <a:r>
              <a:rPr lang="en-US" sz="900" b="1" dirty="0">
                <a:latin typeface="Calibri" panose="020F0502020204030204" pitchFamily="34" charset="0"/>
              </a:rPr>
              <a:t>Lynn Sobolov, Deputy Director	W) 301-354-4913	           </a:t>
            </a:r>
            <a:r>
              <a:rPr lang="en-US" sz="900" b="1" dirty="0">
                <a:latin typeface="Calibri" panose="020F0502020204030204" pitchFamily="34" charset="0"/>
                <a:hlinkClick r:id="rId10"/>
              </a:rPr>
              <a:t>lsobolov@collaborationcouncil.org</a:t>
            </a:r>
            <a:r>
              <a:rPr lang="en-US" sz="900" b="1" dirty="0">
                <a:latin typeface="Calibri" panose="020F0502020204030204" pitchFamily="34" charset="0"/>
              </a:rPr>
              <a:t> </a:t>
            </a:r>
          </a:p>
          <a:p>
            <a:r>
              <a:rPr lang="en-US" sz="900" b="1" dirty="0">
                <a:latin typeface="Calibri" panose="020F0502020204030204" pitchFamily="34" charset="0"/>
              </a:rPr>
              <a:t>Peter Garza		W) 301-610-0147	           </a:t>
            </a:r>
            <a:r>
              <a:rPr lang="en-US" sz="900" b="1" dirty="0">
                <a:latin typeface="Calibri" panose="020F0502020204030204" pitchFamily="34" charset="0"/>
                <a:hlinkClick r:id="rId11"/>
              </a:rPr>
              <a:t>peter.garza@collaborationcouncil.org</a:t>
            </a:r>
            <a:r>
              <a:rPr lang="en-US" sz="900" b="1" dirty="0">
                <a:latin typeface="Calibri" panose="020F0502020204030204" pitchFamily="34" charset="0"/>
              </a:rPr>
              <a:t> </a:t>
            </a:r>
            <a:endParaRPr lang="en-US" sz="900" dirty="0"/>
          </a:p>
        </p:txBody>
      </p:sp>
      <p:sp>
        <p:nvSpPr>
          <p:cNvPr id="9" name="Rounded Rectangle 8"/>
          <p:cNvSpPr/>
          <p:nvPr/>
        </p:nvSpPr>
        <p:spPr>
          <a:xfrm>
            <a:off x="35512" y="2590800"/>
            <a:ext cx="4380840" cy="838497"/>
          </a:xfrm>
          <a:prstGeom prst="roundRect">
            <a:avLst/>
          </a:prstGeom>
          <a:effectLst>
            <a:innerShdw blurRad="114300">
              <a:prstClr val="black"/>
            </a:innerShdw>
          </a:effectLst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200" b="1" dirty="0">
                <a:latin typeface="+mj-lt"/>
              </a:rPr>
              <a:t>ARGYLE MS</a:t>
            </a:r>
            <a:r>
              <a:rPr lang="en-US" sz="1100" b="1" dirty="0">
                <a:latin typeface="+mj-lt"/>
              </a:rPr>
              <a:t>	                          </a:t>
            </a:r>
            <a:r>
              <a:rPr lang="en-US" sz="900" b="1" dirty="0">
                <a:latin typeface="+mj-lt"/>
              </a:rPr>
              <a:t>(Main Office: 301-460-2400)	</a:t>
            </a:r>
          </a:p>
          <a:p>
            <a:r>
              <a:rPr lang="en-US" sz="800" b="1" dirty="0">
                <a:latin typeface="+mj-lt"/>
              </a:rPr>
              <a:t>James Allrich, Principal                                 301-460-2400   </a:t>
            </a:r>
            <a:r>
              <a:rPr lang="en-US" sz="800" b="1" dirty="0">
                <a:latin typeface="+mj-lt"/>
                <a:hlinkClick r:id="rId12"/>
              </a:rPr>
              <a:t>James_K_Allrich@mcpsmd.org</a:t>
            </a:r>
            <a:r>
              <a:rPr lang="en-US" sz="800" b="1" dirty="0">
                <a:latin typeface="+mj-lt"/>
              </a:rPr>
              <a:t> </a:t>
            </a:r>
          </a:p>
          <a:p>
            <a:r>
              <a:rPr lang="en-US" sz="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Darshan Jain, Assistant Principal               301-460-2400   Darshan_K_Jain@mcpsmd.org</a:t>
            </a:r>
          </a:p>
          <a:p>
            <a:r>
              <a:rPr lang="en-US" sz="800" b="1" dirty="0" err="1">
                <a:latin typeface="+mj-lt"/>
              </a:rPr>
              <a:t>Samatha</a:t>
            </a:r>
            <a:r>
              <a:rPr lang="en-US" sz="800" b="1" dirty="0">
                <a:latin typeface="+mj-lt"/>
              </a:rPr>
              <a:t> Martinez, Site Coordinator         240-472-7913    Samantha.Martinez@mcpsmd.org</a:t>
            </a:r>
          </a:p>
          <a:p>
            <a:r>
              <a:rPr lang="en-US" sz="800" b="1" dirty="0">
                <a:latin typeface="+mj-lt"/>
              </a:rPr>
              <a:t>Ruth Diaz, After School Liaison                   301-460-2400   </a:t>
            </a:r>
            <a:r>
              <a:rPr lang="en-US" sz="800" b="1" dirty="0">
                <a:hlinkClick r:id="rId13"/>
              </a:rPr>
              <a:t> </a:t>
            </a:r>
            <a:r>
              <a:rPr lang="en-US" sz="800" b="1" dirty="0"/>
              <a:t>Ruth.Diaz@montgomerycountymd.gov</a:t>
            </a:r>
            <a:r>
              <a:rPr lang="en-US" sz="800" b="1" dirty="0">
                <a:latin typeface="+mj-lt"/>
              </a:rPr>
              <a:t>	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4445728" y="2590800"/>
            <a:ext cx="4627926" cy="838199"/>
          </a:xfrm>
          <a:prstGeom prst="roundRect">
            <a:avLst/>
          </a:prstGeom>
          <a:ln>
            <a:solidFill>
              <a:srgbClr val="FFC000"/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200" b="1" dirty="0">
                <a:latin typeface="+mj-lt"/>
              </a:rPr>
              <a:t>CLEMENTE	                           </a:t>
            </a:r>
            <a:r>
              <a:rPr lang="en-US" sz="900" b="1" dirty="0">
                <a:latin typeface="+mj-lt"/>
              </a:rPr>
              <a:t>(Main Office: 301-601-0344)	</a:t>
            </a:r>
          </a:p>
          <a:p>
            <a:r>
              <a:rPr lang="en-US" sz="800" b="1" dirty="0">
                <a:latin typeface="+mj-lt"/>
              </a:rPr>
              <a:t>Jeffrey Brown, Principal                      	301-284-4750    </a:t>
            </a:r>
            <a:r>
              <a:rPr lang="en-US" sz="800" b="1" dirty="0">
                <a:latin typeface="+mj-lt"/>
                <a:hlinkClick r:id="rId14"/>
              </a:rPr>
              <a:t>Jeffrey_T_Brown@mcpsmd.org</a:t>
            </a:r>
            <a:r>
              <a:rPr lang="en-US" sz="800" b="1" dirty="0">
                <a:latin typeface="+mj-lt"/>
              </a:rPr>
              <a:t> </a:t>
            </a:r>
          </a:p>
          <a:p>
            <a:r>
              <a:rPr lang="en-US" sz="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John Robertson, Assistant Principal        	301-284-4750    John_Robertson@mcpsmd.org</a:t>
            </a:r>
          </a:p>
          <a:p>
            <a:r>
              <a:rPr lang="en-US" sz="800" b="1" dirty="0">
                <a:latin typeface="+mj-lt"/>
              </a:rPr>
              <a:t>Jasmine Jones, Site Coordinator       	 240-478-1412    </a:t>
            </a:r>
            <a:r>
              <a:rPr lang="en-US" sz="800" b="1" dirty="0">
                <a:latin typeface="+mj-lt"/>
                <a:hlinkClick r:id="rId15"/>
              </a:rPr>
              <a:t>jasmine.jones@montgomerycountymd.gov</a:t>
            </a:r>
            <a:r>
              <a:rPr lang="en-US" sz="800" b="1" dirty="0">
                <a:latin typeface="+mj-lt"/>
              </a:rPr>
              <a:t> </a:t>
            </a:r>
          </a:p>
          <a:p>
            <a:r>
              <a:rPr lang="en-US" sz="800" b="1" dirty="0">
                <a:latin typeface="+mj-lt"/>
              </a:rPr>
              <a:t>Bernadette John, After School Liaison	 301-284-4750    Bernadette_Y_John@mcpsmd.org</a:t>
            </a:r>
          </a:p>
          <a:p>
            <a:r>
              <a:rPr lang="en-US" sz="800" b="1" dirty="0">
                <a:latin typeface="+mj-lt"/>
              </a:rPr>
              <a:t> 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23813" y="3506788"/>
            <a:ext cx="4421915" cy="905347"/>
          </a:xfrm>
          <a:prstGeom prst="roundRect">
            <a:avLst/>
          </a:prstGeom>
          <a:ln>
            <a:solidFill>
              <a:srgbClr val="1515FB"/>
            </a:solidFill>
          </a:ln>
          <a:effectLst>
            <a:innerShdw blurRad="190500">
              <a:prstClr val="black"/>
            </a:inn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200" b="1" dirty="0">
                <a:latin typeface="+mj-lt"/>
              </a:rPr>
              <a:t>LOIEDERMAN	                        </a:t>
            </a:r>
            <a:r>
              <a:rPr lang="en-US" sz="900" b="1" dirty="0">
                <a:latin typeface="+mj-lt"/>
              </a:rPr>
              <a:t>(Main Office: 301-929-2282)</a:t>
            </a:r>
            <a:r>
              <a:rPr lang="en-US" sz="1000" b="1" dirty="0">
                <a:latin typeface="+mj-lt"/>
              </a:rPr>
              <a:t>	</a:t>
            </a:r>
          </a:p>
          <a:p>
            <a:r>
              <a:rPr lang="en-US" sz="800" b="1" dirty="0">
                <a:latin typeface="+mj-lt"/>
              </a:rPr>
              <a:t>Nicole Sosik, Principal                                  301-929-2282  </a:t>
            </a:r>
            <a:r>
              <a:rPr lang="en-US" sz="800" b="1" dirty="0">
                <a:latin typeface="+mj-lt"/>
                <a:hlinkClick r:id="rId16"/>
              </a:rPr>
              <a:t>Nicole_Sosik@mcpsmd.org</a:t>
            </a:r>
            <a:r>
              <a:rPr lang="en-US" sz="800" b="1" dirty="0">
                <a:latin typeface="+mj-lt"/>
              </a:rPr>
              <a:t>  </a:t>
            </a:r>
          </a:p>
          <a:p>
            <a:r>
              <a:rPr lang="en-US" sz="8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Clark Montgomery, Assistant Principal  301-929-2282  Clark_Montgomery@mcpsmd.org</a:t>
            </a:r>
            <a:endParaRPr lang="en-US" sz="800" b="1" dirty="0">
              <a:solidFill>
                <a:srgbClr val="000000"/>
              </a:solidFill>
              <a:latin typeface="+mj-lt"/>
            </a:endParaRPr>
          </a:p>
          <a:p>
            <a:r>
              <a:rPr lang="en-US" sz="800" b="1" dirty="0">
                <a:latin typeface="+mj-lt"/>
              </a:rPr>
              <a:t>Jaison Pajaro, Site Coordinator                 240-472-1108  </a:t>
            </a:r>
            <a:r>
              <a:rPr lang="en-US" sz="800" b="1" u="sng" dirty="0">
                <a:solidFill>
                  <a:srgbClr val="000000"/>
                </a:solidFill>
              </a:rPr>
              <a:t>jaison.pajaro</a:t>
            </a:r>
            <a:r>
              <a:rPr lang="en-US" sz="800" b="1" u="sng" dirty="0">
                <a:solidFill>
                  <a:srgbClr val="000000"/>
                </a:solidFill>
                <a:hlinkClick r:id="rId17"/>
              </a:rPr>
              <a:t>r</a:t>
            </a:r>
            <a:r>
              <a:rPr lang="en-US" sz="800" b="1" u="sng" dirty="0">
                <a:hlinkClick r:id="rId17"/>
              </a:rPr>
              <a:t>@montgomerycountymd.gov</a:t>
            </a:r>
            <a:r>
              <a:rPr lang="en-US" sz="800" b="1" u="sng" dirty="0"/>
              <a:t> </a:t>
            </a:r>
            <a:endParaRPr lang="en-US" sz="800" b="1" u="sng" dirty="0">
              <a:latin typeface="+mj-lt"/>
            </a:endParaRPr>
          </a:p>
          <a:p>
            <a:r>
              <a:rPr lang="en-US" sz="800" b="1" dirty="0">
                <a:latin typeface="+mj-lt"/>
              </a:rPr>
              <a:t>Jason Abushaikha, After School Liaison  301-929-2282 </a:t>
            </a:r>
            <a:r>
              <a:rPr lang="en-US" sz="800" b="1" dirty="0">
                <a:latin typeface="+mj-lt"/>
                <a:hlinkClick r:id="rId18"/>
              </a:rPr>
              <a:t>jason_R_abushaikha@mcpsmd.org</a:t>
            </a:r>
            <a:endParaRPr lang="en-US" sz="800" b="1" dirty="0">
              <a:latin typeface="+mj-lt"/>
            </a:endParaRPr>
          </a:p>
          <a:p>
            <a:endParaRPr lang="en-US" sz="800" b="1" u="sng" dirty="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35512" y="4498675"/>
            <a:ext cx="4461307" cy="955310"/>
          </a:xfrm>
          <a:prstGeom prst="roundRect">
            <a:avLst/>
          </a:prstGeom>
          <a:ln>
            <a:solidFill>
              <a:srgbClr val="002060"/>
            </a:solidFill>
          </a:ln>
          <a:effectLst>
            <a:innerShdw blurRad="190500">
              <a:prstClr val="black"/>
            </a:innerShdw>
          </a:effectLst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200" b="1" dirty="0">
                <a:latin typeface="+mj-lt"/>
              </a:rPr>
              <a:t>NEELSVILLE  </a:t>
            </a:r>
            <a:r>
              <a:rPr lang="en-US" sz="900" b="1" dirty="0">
                <a:latin typeface="+mj-lt"/>
              </a:rPr>
              <a:t>                                     (Main Office: 301-353-8064)	</a:t>
            </a:r>
          </a:p>
          <a:p>
            <a:r>
              <a:rPr lang="en-US" sz="800" b="1" dirty="0">
                <a:latin typeface="+mj-lt"/>
              </a:rPr>
              <a:t>Vicky Lake Parcan, Principal                   301-353-8064    </a:t>
            </a:r>
            <a:r>
              <a:rPr lang="en-US" sz="800" b="1" dirty="0">
                <a:latin typeface="+mj-lt"/>
                <a:hlinkClick r:id="rId19"/>
              </a:rPr>
              <a:t>Lily_V_Lake-Parcan@mcpsmd.org</a:t>
            </a:r>
            <a:r>
              <a:rPr lang="en-US" sz="800" b="1" dirty="0">
                <a:latin typeface="+mj-lt"/>
              </a:rPr>
              <a:t> </a:t>
            </a:r>
          </a:p>
          <a:p>
            <a:r>
              <a:rPr lang="en-US" sz="8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Tonia Harley, Assistant Principal           301-353-8064   Tonia_L_Harley@mcpsmd.org</a:t>
            </a:r>
            <a:endParaRPr lang="en-US" sz="800" b="1" dirty="0">
              <a:solidFill>
                <a:srgbClr val="000000"/>
              </a:solidFill>
              <a:latin typeface="+mj-lt"/>
            </a:endParaRPr>
          </a:p>
          <a:p>
            <a:r>
              <a:rPr lang="en-US" sz="800" b="1" dirty="0">
                <a:latin typeface="+mj-lt"/>
              </a:rPr>
              <a:t>Derek Clayton, Site Coordinator     </a:t>
            </a:r>
            <a:r>
              <a:rPr lang="en-US" sz="800" b="1" dirty="0"/>
              <a:t> </a:t>
            </a:r>
            <a:r>
              <a:rPr lang="en-US" sz="800" b="1" dirty="0">
                <a:latin typeface="+mj-lt"/>
              </a:rPr>
              <a:t>     240-472-2931     Derek.clayton@montgomerycountymd.gov</a:t>
            </a:r>
          </a:p>
          <a:p>
            <a:r>
              <a:rPr lang="en-US" sz="800" b="1" dirty="0">
                <a:latin typeface="+mj-lt"/>
              </a:rPr>
              <a:t>Joshua Phillips, After School Liaison     301-535-8604    Joshua_Phillips@mcpsmd.org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4541863" y="3497736"/>
            <a:ext cx="4576984" cy="902812"/>
          </a:xfrm>
          <a:prstGeom prst="roundRect">
            <a:avLst/>
          </a:prstGeom>
          <a:ln>
            <a:solidFill>
              <a:srgbClr val="FFFF00"/>
            </a:solidFill>
          </a:ln>
          <a:effectLst>
            <a:innerShdw blurRad="127000">
              <a:prstClr val="black"/>
            </a:inn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200" b="1" dirty="0">
                <a:latin typeface="+mj-lt"/>
              </a:rPr>
              <a:t>FOREST OAK   	                          </a:t>
            </a:r>
            <a:r>
              <a:rPr lang="en-US" sz="900" b="1" dirty="0">
                <a:latin typeface="+mj-lt"/>
              </a:rPr>
              <a:t>(Main Office: 301-670-8242)	</a:t>
            </a:r>
          </a:p>
          <a:p>
            <a:r>
              <a:rPr lang="en-US" sz="800" b="1" dirty="0">
                <a:latin typeface="+mj-lt"/>
              </a:rPr>
              <a:t>Shahid Muhammad, Principal              301-670-8242    </a:t>
            </a:r>
            <a:r>
              <a:rPr lang="en-US" sz="800" b="1" dirty="0">
                <a:latin typeface="+mj-lt"/>
                <a:hlinkClick r:id="rId20"/>
              </a:rPr>
              <a:t>S</a:t>
            </a:r>
            <a:r>
              <a:rPr lang="en-US" sz="800" b="1" dirty="0">
                <a:latin typeface="+mj-lt"/>
                <a:hlinkClick r:id="rId21"/>
              </a:rPr>
              <a:t>hahid_Muhammad@mcpsmd.org</a:t>
            </a:r>
            <a:r>
              <a:rPr lang="en-US" sz="800" b="1" dirty="0">
                <a:latin typeface="+mj-lt"/>
              </a:rPr>
              <a:t> </a:t>
            </a:r>
            <a:endParaRPr lang="en-US" sz="800" b="1">
              <a:latin typeface="+mj-lt"/>
            </a:endParaRPr>
          </a:p>
          <a:p>
            <a:r>
              <a:rPr lang="en-US" sz="8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Bakari Haynes, Assistant Principal      301-670-8242    Bakari_A_Haynes@mcpsmd.org</a:t>
            </a:r>
            <a:endParaRPr lang="en-US" sz="800" b="1" dirty="0">
              <a:solidFill>
                <a:srgbClr val="000000"/>
              </a:solidFill>
              <a:latin typeface="+mj-lt"/>
            </a:endParaRPr>
          </a:p>
          <a:p>
            <a:r>
              <a:rPr lang="en-US" sz="800" b="1" dirty="0">
                <a:latin typeface="+mj-lt"/>
              </a:rPr>
              <a:t>Matthew Graff, Site Coordinator        240-753-9175 </a:t>
            </a:r>
            <a:r>
              <a:rPr lang="en-US" sz="800" b="1" dirty="0">
                <a:solidFill>
                  <a:srgbClr val="000000"/>
                </a:solidFill>
                <a:latin typeface="+mj-lt"/>
              </a:rPr>
              <a:t>    matthew.graff@montgomerycountymd.gov</a:t>
            </a:r>
            <a:endParaRPr lang="en-US" sz="800" b="1">
              <a:solidFill>
                <a:srgbClr val="000000"/>
              </a:solidFill>
              <a:latin typeface="+mj-lt"/>
            </a:endParaRPr>
          </a:p>
          <a:p>
            <a:r>
              <a:rPr lang="en-US" sz="800" b="1" dirty="0">
                <a:latin typeface="+mj-lt"/>
              </a:rPr>
              <a:t>James Lewis, After School Liaison       301-670-8242    </a:t>
            </a:r>
            <a:r>
              <a:rPr lang="en-US" sz="800" b="1" dirty="0">
                <a:latin typeface="+mj-lt"/>
                <a:hlinkClick r:id="rId22"/>
              </a:rPr>
              <a:t>James_W_Lewis@mcpsmd.org</a:t>
            </a:r>
            <a:r>
              <a:rPr lang="en-US" sz="800" b="1" dirty="0">
                <a:latin typeface="+mj-lt"/>
              </a:rPr>
              <a:t> </a:t>
            </a:r>
            <a:endParaRPr lang="en-US" sz="800" b="1">
              <a:latin typeface="+mj-lt"/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4641751" y="4484971"/>
            <a:ext cx="4423255" cy="1001725"/>
          </a:xfrm>
          <a:prstGeom prst="roundRect">
            <a:avLst/>
          </a:prstGeom>
          <a:ln>
            <a:solidFill>
              <a:srgbClr val="990000"/>
            </a:solidFill>
          </a:ln>
          <a:effectLst>
            <a:innerShdw blurRad="165100">
              <a:prstClr val="black"/>
            </a:inn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100" b="1" dirty="0">
                <a:latin typeface="+mj-lt"/>
              </a:rPr>
              <a:t>COL. E. BROOKE LEE                    </a:t>
            </a:r>
            <a:r>
              <a:rPr lang="en-US" sz="900" b="1" dirty="0">
                <a:latin typeface="+mj-lt"/>
              </a:rPr>
              <a:t>(Main Office: 301-649-8100)	</a:t>
            </a:r>
          </a:p>
          <a:p>
            <a:r>
              <a:rPr lang="en-US" sz="800" b="1" dirty="0">
                <a:latin typeface="+mj-lt"/>
              </a:rPr>
              <a:t>Kimberly Hayden-Williams, Principal  301-649-8100   </a:t>
            </a:r>
            <a:r>
              <a:rPr lang="en-US" sz="800" b="1" dirty="0">
                <a:latin typeface="+mj-lt"/>
                <a:hlinkClick r:id="rId23"/>
              </a:rPr>
              <a:t>Kimberly_N_HaydenWilliams@mcpsmd.org</a:t>
            </a:r>
            <a:r>
              <a:rPr lang="en-US" sz="800" b="1" dirty="0">
                <a:latin typeface="+mj-lt"/>
              </a:rPr>
              <a:t>  </a:t>
            </a:r>
          </a:p>
          <a:p>
            <a:r>
              <a:rPr lang="en-US" sz="8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Rodrick Hobbs, Assistant Principal       301-649-8100</a:t>
            </a:r>
            <a:r>
              <a:rPr lang="en-US" sz="8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 Rodrick_S_Hobbs@mcpsmd.org </a:t>
            </a:r>
            <a:r>
              <a:rPr lang="en-US" sz="8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	      </a:t>
            </a:r>
            <a:endParaRPr lang="en-US" sz="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r>
              <a:rPr lang="en-US" sz="800" b="1" dirty="0">
                <a:latin typeface="+mj-lt"/>
              </a:rPr>
              <a:t>Daisy Martinez, Site Coordinator          301-346-2283</a:t>
            </a:r>
            <a:r>
              <a:rPr lang="en-US" sz="800" b="1" dirty="0">
                <a:solidFill>
                  <a:srgbClr val="000000"/>
                </a:solidFill>
              </a:rPr>
              <a:t>daisy.martinez@montgomerycountymd.gov </a:t>
            </a:r>
            <a:endParaRPr lang="en-US" sz="800" b="1" dirty="0">
              <a:solidFill>
                <a:srgbClr val="000000"/>
              </a:solidFill>
              <a:latin typeface="+mj-lt"/>
            </a:endParaRPr>
          </a:p>
          <a:p>
            <a:r>
              <a:rPr lang="en-US" sz="800" b="1" dirty="0">
                <a:latin typeface="+mj-lt"/>
              </a:rPr>
              <a:t>Wendy </a:t>
            </a:r>
            <a:r>
              <a:rPr lang="en-US" sz="800" b="1" dirty="0" err="1">
                <a:latin typeface="+mj-lt"/>
              </a:rPr>
              <a:t>Semuskie</a:t>
            </a:r>
            <a:r>
              <a:rPr lang="en-US" sz="800" b="1" dirty="0">
                <a:latin typeface="+mj-lt"/>
              </a:rPr>
              <a:t>  After School Liaison 301-649-8100 Wendy_w_Semuskie@mcpsmd.org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35513" y="5557011"/>
            <a:ext cx="4475956" cy="923352"/>
          </a:xfrm>
          <a:prstGeom prst="roundRect">
            <a:avLst/>
          </a:prstGeom>
          <a:ln>
            <a:solidFill>
              <a:srgbClr val="FF0000"/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200" b="1" dirty="0">
                <a:latin typeface="+mj-lt"/>
              </a:rPr>
              <a:t>MONTGOMERY VILLAGE   </a:t>
            </a:r>
            <a:r>
              <a:rPr lang="en-US" sz="800" b="1" dirty="0">
                <a:latin typeface="+mj-lt"/>
              </a:rPr>
              <a:t>     </a:t>
            </a:r>
            <a:r>
              <a:rPr lang="en-US" sz="900" b="1" dirty="0">
                <a:latin typeface="+mj-lt"/>
              </a:rPr>
              <a:t>(Main Office: 301-840-4660)</a:t>
            </a:r>
            <a:r>
              <a:rPr lang="en-US" sz="800" b="1" dirty="0">
                <a:latin typeface="+mj-lt"/>
              </a:rPr>
              <a:t>	</a:t>
            </a:r>
          </a:p>
          <a:p>
            <a:r>
              <a:rPr lang="en-US" sz="800" b="1" dirty="0">
                <a:latin typeface="+mj-lt"/>
              </a:rPr>
              <a:t>Kisha Logan, Principal                                   301-840-4660    </a:t>
            </a:r>
            <a:r>
              <a:rPr lang="en-US" sz="800" b="1" dirty="0">
                <a:solidFill>
                  <a:srgbClr val="000000"/>
                </a:solidFill>
                <a:latin typeface="+mj-lt"/>
              </a:rPr>
              <a:t>Kisha_Logan@mcpsmd.org	</a:t>
            </a:r>
          </a:p>
          <a:p>
            <a:r>
              <a:rPr lang="en-US" sz="8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Royce Williams, Assistant Principal          301-840-4660    </a:t>
            </a:r>
            <a:r>
              <a:rPr lang="en-US" sz="8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hlinkClick r:id="rId24"/>
              </a:rPr>
              <a:t>Royce_J_Williams@mcpsmd.org</a:t>
            </a:r>
            <a:r>
              <a:rPr lang="en-US" sz="8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 </a:t>
            </a:r>
            <a:endParaRPr lang="en-US" sz="800" b="1" dirty="0">
              <a:solidFill>
                <a:srgbClr val="000000"/>
              </a:solidFill>
              <a:latin typeface="+mj-lt"/>
            </a:endParaRPr>
          </a:p>
          <a:p>
            <a:r>
              <a:rPr lang="en-US" sz="800" b="1" dirty="0">
                <a:latin typeface="+mj-lt"/>
              </a:rPr>
              <a:t>Michelle Keyes, Site Coordinator               240-893-1379    </a:t>
            </a:r>
            <a:r>
              <a:rPr lang="en-US" sz="800" b="1" dirty="0">
                <a:latin typeface="+mj-lt"/>
                <a:hlinkClick r:id="rId25"/>
              </a:rPr>
              <a:t>Michele_A_Keyes@mcpsmd.org</a:t>
            </a:r>
            <a:r>
              <a:rPr lang="en-US" sz="800" b="1" dirty="0">
                <a:latin typeface="+mj-lt"/>
              </a:rPr>
              <a:t> </a:t>
            </a:r>
          </a:p>
          <a:p>
            <a:r>
              <a:rPr lang="en-US" sz="800" b="1" dirty="0">
                <a:latin typeface="+mj-lt"/>
              </a:rPr>
              <a:t>Gloria Stewart, After School Liaison         301-840-4660    </a:t>
            </a:r>
            <a:r>
              <a:rPr lang="en-US" sz="800" b="1" dirty="0">
                <a:latin typeface="+mj-lt"/>
                <a:hlinkClick r:id="rId26"/>
              </a:rPr>
              <a:t>Gloria_Stewart@mcpsmd.org</a:t>
            </a:r>
            <a:r>
              <a:rPr lang="en-US" sz="800" b="1" dirty="0">
                <a:latin typeface="+mj-lt"/>
              </a:rPr>
              <a:t> 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368469" y="339334"/>
            <a:ext cx="228599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Main Office Number: 240-777-8080</a:t>
            </a:r>
          </a:p>
        </p:txBody>
      </p:sp>
      <p:sp>
        <p:nvSpPr>
          <p:cNvPr id="19" name="Rounded Rectangle 15"/>
          <p:cNvSpPr/>
          <p:nvPr/>
        </p:nvSpPr>
        <p:spPr>
          <a:xfrm>
            <a:off x="4604858" y="5538407"/>
            <a:ext cx="4423255" cy="862393"/>
          </a:xfrm>
          <a:prstGeom prst="roundRect">
            <a:avLst/>
          </a:prstGeom>
          <a:ln>
            <a:solidFill>
              <a:schemeClr val="accent6"/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1200" b="1" dirty="0">
              <a:latin typeface="+mj-lt"/>
            </a:endParaRPr>
          </a:p>
          <a:p>
            <a:endParaRPr lang="en-US" sz="1200" b="1" dirty="0">
              <a:latin typeface="+mj-lt"/>
            </a:endParaRPr>
          </a:p>
          <a:p>
            <a:r>
              <a:rPr lang="en-US" sz="1200" b="1" dirty="0">
                <a:latin typeface="+mj-lt"/>
              </a:rPr>
              <a:t>Francis Scott Key                     </a:t>
            </a:r>
            <a:r>
              <a:rPr lang="en-US" sz="900" b="1" dirty="0">
                <a:latin typeface="+mj-lt"/>
              </a:rPr>
              <a:t>(Main Office: 301-422-5600)</a:t>
            </a:r>
          </a:p>
          <a:p>
            <a:r>
              <a:rPr lang="en-US" sz="800" b="1" dirty="0">
                <a:latin typeface="+mj-lt"/>
              </a:rPr>
              <a:t>Norman Coleman, Principal                          301-422-5600   Norman_L_Coleman@mcpsmd.org</a:t>
            </a:r>
          </a:p>
          <a:p>
            <a:r>
              <a:rPr lang="en-US" sz="8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Stephanie Valentine, Assistant Principal   301-422-5600  Stephanie_Z_Valentine@mcpsmd.org</a:t>
            </a:r>
            <a:endParaRPr lang="en-US" sz="800" b="1" dirty="0">
              <a:solidFill>
                <a:srgbClr val="000000"/>
              </a:solidFill>
              <a:latin typeface="+mj-lt"/>
            </a:endParaRPr>
          </a:p>
          <a:p>
            <a:r>
              <a:rPr lang="en-US" sz="800" b="1" dirty="0">
                <a:latin typeface="+mj-lt"/>
              </a:rPr>
              <a:t>Tyra Bonner, Site Coordinator                      240-551-9350  </a:t>
            </a:r>
            <a:r>
              <a:rPr lang="en-US" sz="800" b="1" dirty="0">
                <a:solidFill>
                  <a:srgbClr val="000000"/>
                </a:solidFill>
                <a:latin typeface="+mj-lt"/>
              </a:rPr>
              <a:t>tyra.bonner@montgomerycountymd.gov</a:t>
            </a:r>
          </a:p>
          <a:p>
            <a:r>
              <a:rPr lang="en-US" sz="800" b="1" dirty="0">
                <a:latin typeface="+mj-lt"/>
              </a:rPr>
              <a:t>Nathan Koenig, After School Liaison           301-422-5600   </a:t>
            </a:r>
            <a:r>
              <a:rPr lang="en-US" sz="800" b="1" u="sng" dirty="0">
                <a:solidFill>
                  <a:srgbClr val="000000"/>
                </a:solidFill>
                <a:latin typeface="+mj-lt"/>
              </a:rPr>
              <a:t>Nathan_M_Koenig@mcpsmd.org</a:t>
            </a:r>
          </a:p>
          <a:p>
            <a:endParaRPr lang="en-US" sz="800" b="1" dirty="0">
              <a:latin typeface="+mj-lt"/>
            </a:endParaRPr>
          </a:p>
          <a:p>
            <a:endParaRPr lang="en-US" sz="800" b="1" dirty="0">
              <a:latin typeface="+mj-lt"/>
            </a:endParaRPr>
          </a:p>
          <a:p>
            <a:endParaRPr lang="en-US" sz="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2272945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765</TotalTime>
  <Words>43</Words>
  <Application>Microsoft Office PowerPoint</Application>
  <PresentationFormat>On-screen Show (4:3)</PresentationFormat>
  <Paragraphs>58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MCG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Smith, Dominique</dc:creator>
  <cp:lastModifiedBy>McDonell, Emily</cp:lastModifiedBy>
  <cp:revision>71</cp:revision>
  <cp:lastPrinted>2017-01-31T16:03:08Z</cp:lastPrinted>
  <dcterms:created xsi:type="dcterms:W3CDTF">2016-09-02T14:23:25Z</dcterms:created>
  <dcterms:modified xsi:type="dcterms:W3CDTF">2018-04-11T16:24:11Z</dcterms:modified>
</cp:coreProperties>
</file>